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7" r:id="rId2"/>
    <p:sldId id="256" r:id="rId3"/>
    <p:sldId id="258" r:id="rId4"/>
    <p:sldId id="270" r:id="rId5"/>
    <p:sldId id="261" r:id="rId6"/>
    <p:sldId id="263" r:id="rId7"/>
    <p:sldId id="264" r:id="rId8"/>
    <p:sldId id="271" r:id="rId9"/>
    <p:sldId id="273" r:id="rId10"/>
    <p:sldId id="274" r:id="rId11"/>
    <p:sldId id="284" r:id="rId12"/>
    <p:sldId id="268" r:id="rId13"/>
    <p:sldId id="269" r:id="rId14"/>
    <p:sldId id="275" r:id="rId15"/>
    <p:sldId id="276" r:id="rId16"/>
    <p:sldId id="286" r:id="rId17"/>
    <p:sldId id="277"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88696" autoAdjust="0"/>
  </p:normalViewPr>
  <p:slideViewPr>
    <p:cSldViewPr snapToGrid="0">
      <p:cViewPr varScale="1">
        <p:scale>
          <a:sx n="145" d="100"/>
          <a:sy n="145" d="100"/>
        </p:scale>
        <p:origin x="184"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E75C7-AFDF-45FF-8636-86E4E3CA7652}" type="datetimeFigureOut">
              <a:rPr lang="en-US" smtClean="0"/>
              <a:t>10/15/18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927E6-5494-4550-A579-0F7D7AB831F4}" type="slidenum">
              <a:rPr lang="en-US" smtClean="0"/>
              <a:t>‹#›</a:t>
            </a:fld>
            <a:endParaRPr lang="en-US"/>
          </a:p>
        </p:txBody>
      </p:sp>
    </p:spTree>
    <p:extLst>
      <p:ext uri="{BB962C8B-B14F-4D97-AF65-F5344CB8AC3E}">
        <p14:creationId xmlns:p14="http://schemas.microsoft.com/office/powerpoint/2010/main" val="86416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own-it.u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rt21.org/newyorkcloseup/films/mary-mattingly-owns-u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own-it.u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2-3 minutes</a:t>
            </a:r>
            <a:r>
              <a:rPr lang="en-US" baseline="0" dirty="0"/>
              <a:t> to view the image, allowing them to inspect the image close-up to make out individual elements, if they wish.</a:t>
            </a:r>
          </a:p>
          <a:p>
            <a:r>
              <a:rPr lang="en-US" baseline="0" dirty="0"/>
              <a:t>Ask:</a:t>
            </a:r>
          </a:p>
          <a:p>
            <a:pPr marL="171450" indent="-171450">
              <a:buFont typeface="Arial" panose="020B0604020202020204" pitchFamily="34" charset="0"/>
              <a:buChar char="•"/>
            </a:pPr>
            <a:r>
              <a:rPr lang="en-US" baseline="0" dirty="0"/>
              <a:t>Where is this scene taking place? Point to the objects in the image that makes you say that.</a:t>
            </a:r>
          </a:p>
          <a:p>
            <a:pPr marL="171450" indent="-171450">
              <a:buFont typeface="Arial" panose="020B0604020202020204" pitchFamily="34" charset="0"/>
              <a:buChar char="•"/>
            </a:pPr>
            <a:r>
              <a:rPr lang="en-US" baseline="0" dirty="0"/>
              <a:t>Describe the scene.</a:t>
            </a:r>
          </a:p>
          <a:p>
            <a:pPr marL="171450" indent="-171450">
              <a:buFont typeface="Arial" panose="020B0604020202020204" pitchFamily="34" charset="0"/>
              <a:buChar char="•"/>
            </a:pPr>
            <a:r>
              <a:rPr lang="en-US" baseline="0" dirty="0"/>
              <a:t>What is the person doing?</a:t>
            </a:r>
          </a:p>
          <a:p>
            <a:pPr marL="171450" indent="-171450">
              <a:buFont typeface="Arial" panose="020B0604020202020204" pitchFamily="34" charset="0"/>
              <a:buChar char="•"/>
            </a:pPr>
            <a:r>
              <a:rPr lang="en-US" baseline="0" dirty="0"/>
              <a:t>Describe what she is pulling:  what is the ball of things made of?</a:t>
            </a:r>
          </a:p>
          <a:p>
            <a:pPr marL="171450" indent="-171450">
              <a:buFont typeface="Arial" panose="020B0604020202020204" pitchFamily="34" charset="0"/>
              <a:buChar char="•"/>
            </a:pPr>
            <a:r>
              <a:rPr lang="en-US" baseline="0" dirty="0"/>
              <a:t>How is it all held together?</a:t>
            </a:r>
          </a:p>
          <a:p>
            <a:pPr marL="171450" indent="-171450">
              <a:buFont typeface="Arial" panose="020B0604020202020204" pitchFamily="34" charset="0"/>
              <a:buChar char="•"/>
            </a:pPr>
            <a:r>
              <a:rPr lang="en-US" baseline="0" dirty="0"/>
              <a:t>Why do you think she is pulling the ball of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In simplified language, explain that this image is a work of contemporary art called </a:t>
            </a:r>
            <a:r>
              <a:rPr lang="en-US" sz="1200" i="1" kern="1200" dirty="0">
                <a:solidFill>
                  <a:schemeClr val="tx1"/>
                </a:solidFill>
                <a:effectLst/>
                <a:latin typeface="+mn-lt"/>
                <a:ea typeface="+mn-ea"/>
                <a:cs typeface="+mn-cs"/>
              </a:rPr>
              <a:t>Pull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Pull </a:t>
            </a:r>
            <a:r>
              <a:rPr lang="en-US" sz="1200" kern="1200" dirty="0">
                <a:solidFill>
                  <a:schemeClr val="tx1"/>
                </a:solidFill>
                <a:effectLst/>
                <a:latin typeface="+mn-lt"/>
                <a:ea typeface="+mn-ea"/>
                <a:cs typeface="+mn-cs"/>
              </a:rPr>
              <a:t>(2013) was created by artist Mary Mattingly. In this work, Mattingly uses a previous work, </a:t>
            </a:r>
            <a:r>
              <a:rPr lang="en-US" sz="1200" i="1" kern="1200" dirty="0">
                <a:solidFill>
                  <a:schemeClr val="tx1"/>
                </a:solidFill>
                <a:effectLst/>
                <a:latin typeface="+mn-lt"/>
                <a:ea typeface="+mn-ea"/>
                <a:cs typeface="+mn-cs"/>
              </a:rPr>
              <a:t>Terrene</a:t>
            </a:r>
            <a:r>
              <a:rPr lang="en-US" sz="1200" kern="1200" dirty="0">
                <a:solidFill>
                  <a:schemeClr val="tx1"/>
                </a:solidFill>
                <a:effectLst/>
                <a:latin typeface="+mn-lt"/>
                <a:ea typeface="+mn-ea"/>
                <a:cs typeface="+mn-cs"/>
              </a:rPr>
              <a:t> (2012), a twine-wrapped parcel of her belongings: books, magazines, a lamp, purses, and other household objects. In </a:t>
            </a:r>
            <a:r>
              <a:rPr lang="en-US" sz="1200" i="1" kern="1200" dirty="0">
                <a:solidFill>
                  <a:schemeClr val="tx1"/>
                </a:solidFill>
                <a:effectLst/>
                <a:latin typeface="+mn-lt"/>
                <a:ea typeface="+mn-ea"/>
                <a:cs typeface="+mn-cs"/>
              </a:rPr>
              <a:t>Pull,</a:t>
            </a:r>
            <a:r>
              <a:rPr lang="en-US" sz="1200" kern="1200" dirty="0">
                <a:solidFill>
                  <a:schemeClr val="tx1"/>
                </a:solidFill>
                <a:effectLst/>
                <a:latin typeface="+mn-lt"/>
                <a:ea typeface="+mn-ea"/>
                <a:cs typeface="+mn-cs"/>
              </a:rPr>
              <a:t> she then drags this across a city sidewalk, visibly straining with its heft.</a:t>
            </a:r>
            <a:r>
              <a:rPr lang="en-US" i="0" baseline="0" dirty="0"/>
              <a:t>]</a:t>
            </a:r>
            <a:endParaRPr lang="en-US" baseline="0" dirty="0"/>
          </a:p>
          <a:p>
            <a:pPr marL="171450" indent="-171450">
              <a:buFont typeface="Arial" panose="020B0604020202020204" pitchFamily="34" charset="0"/>
              <a:buChar char="•"/>
            </a:pPr>
            <a:r>
              <a:rPr lang="en-US" baseline="0" dirty="0"/>
              <a:t>What is the artist trying to say with this work?</a:t>
            </a:r>
          </a:p>
          <a:p>
            <a:endParaRPr lang="en-US" baseline="0" dirty="0"/>
          </a:p>
        </p:txBody>
      </p:sp>
      <p:sp>
        <p:nvSpPr>
          <p:cNvPr id="4" name="Slide Number Placeholder 3"/>
          <p:cNvSpPr>
            <a:spLocks noGrp="1"/>
          </p:cNvSpPr>
          <p:nvPr>
            <p:ph type="sldNum" sz="quarter" idx="10"/>
          </p:nvPr>
        </p:nvSpPr>
        <p:spPr/>
        <p:txBody>
          <a:bodyPr/>
          <a:lstStyle/>
          <a:p>
            <a:fld id="{884927E6-5494-4550-A579-0F7D7AB831F4}" type="slidenum">
              <a:rPr lang="en-US" smtClean="0"/>
              <a:t>1</a:t>
            </a:fld>
            <a:endParaRPr lang="en-US"/>
          </a:p>
        </p:txBody>
      </p:sp>
    </p:spTree>
    <p:extLst>
      <p:ext uri="{BB962C8B-B14F-4D97-AF65-F5344CB8AC3E}">
        <p14:creationId xmlns:p14="http://schemas.microsoft.com/office/powerpoint/2010/main" val="162770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Web access: http://www.art21.org/newyorkcloseup/films/mary-mattingly-owns-up</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film, Mary Mattingly transforms personal belongings into sculptural forms that she later incorporates into photographs and performative actions. Experimenting with living in her </a:t>
            </a:r>
            <a:r>
              <a:rPr lang="en-US" sz="1200" b="0" i="0" kern="1200" dirty="0" err="1">
                <a:solidFill>
                  <a:schemeClr val="tx1"/>
                </a:solidFill>
                <a:effectLst/>
                <a:latin typeface="+mn-lt"/>
                <a:ea typeface="+mn-ea"/>
                <a:cs typeface="+mn-cs"/>
              </a:rPr>
              <a:t>Greenpoint</a:t>
            </a:r>
            <a:r>
              <a:rPr lang="en-US" sz="1200" b="0" i="0" kern="1200" dirty="0">
                <a:solidFill>
                  <a:schemeClr val="tx1"/>
                </a:solidFill>
                <a:effectLst/>
                <a:latin typeface="+mn-lt"/>
                <a:ea typeface="+mn-ea"/>
                <a:cs typeface="+mn-cs"/>
              </a:rPr>
              <a:t> studio space, Mattingly is determined to live with just the bare essentials. Over several months, she undertakes a process of recording every object she owns and tracing the history of each of her belongings—how it came into her life, its distribution via complex global supply chains, as well as where the raw materials for its manufacture was sourced—before uploading a digital version of each object to her website </a:t>
            </a:r>
            <a:r>
              <a:rPr lang="en-US" sz="1200" b="0" i="0" u="sng" kern="1200" dirty="0">
                <a:solidFill>
                  <a:schemeClr val="tx1"/>
                </a:solidFill>
                <a:effectLst/>
                <a:latin typeface="+mn-lt"/>
                <a:ea typeface="+mn-ea"/>
                <a:cs typeface="+mn-cs"/>
                <a:hlinkClick r:id="rId3"/>
              </a:rPr>
              <a:t>OWN-IT.US</a:t>
            </a:r>
            <a:r>
              <a:rPr lang="en-US" sz="1200" b="0" i="0" kern="1200" dirty="0">
                <a:solidFill>
                  <a:schemeClr val="tx1"/>
                </a:solidFill>
                <a:effectLst/>
                <a:latin typeface="+mn-lt"/>
                <a:ea typeface="+mn-ea"/>
                <a:cs typeface="+mn-cs"/>
              </a:rPr>
              <a:t> for others to access. Throughout this process, she takes stock of the environmental and societal impact of her personal consumption, wondering if “maybe we need art more today because we’re in a world with so many mass produced things.” Mattingly aggregates all of her personal belongings into boulder-like sculptural bundles, held together with rope, so that she is able to roll and drag them. She’s photographed walking the sculpture </a:t>
            </a:r>
            <a:r>
              <a:rPr lang="en-US" sz="1200" b="0" i="1" kern="1200" dirty="0">
                <a:solidFill>
                  <a:schemeClr val="tx1"/>
                </a:solidFill>
                <a:effectLst/>
                <a:latin typeface="+mn-lt"/>
                <a:ea typeface="+mn-ea"/>
                <a:cs typeface="+mn-cs"/>
              </a:rPr>
              <a:t>Fill (Obstruct)</a:t>
            </a:r>
            <a:r>
              <a:rPr lang="en-US" sz="1200" b="0" i="0" kern="1200" dirty="0">
                <a:solidFill>
                  <a:schemeClr val="tx1"/>
                </a:solidFill>
                <a:effectLst/>
                <a:latin typeface="+mn-lt"/>
                <a:ea typeface="+mn-ea"/>
                <a:cs typeface="+mn-cs"/>
              </a:rPr>
              <a:t> (2013) across the Bayonne Bridge, from Staten Island to New Jersey, and to the Port of New York New Jersey—symbolically returning her personal belongings to the place where they entered the East Coast. “It’s kind of really incredibly Sisyphean in a way,” says Mattingly about her actions, eventually attracting the attention of the Port Authority Police and Homeland Security who surveil the port.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12</a:t>
            </a:fld>
            <a:endParaRPr lang="en-US"/>
          </a:p>
        </p:txBody>
      </p:sp>
    </p:spTree>
    <p:extLst>
      <p:ext uri="{BB962C8B-B14F-4D97-AF65-F5344CB8AC3E}">
        <p14:creationId xmlns:p14="http://schemas.microsoft.com/office/powerpoint/2010/main" val="2633719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Access the 9-minute video, </a:t>
            </a:r>
            <a:r>
              <a:rPr lang="en-US" sz="1200" i="1" kern="1200" dirty="0">
                <a:solidFill>
                  <a:schemeClr val="tx1"/>
                </a:solidFill>
                <a:effectLst/>
                <a:latin typeface="+mn-lt"/>
                <a:ea typeface="+mn-ea"/>
                <a:cs typeface="+mn-cs"/>
              </a:rPr>
              <a:t>Mary Mattingly Owns Up </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3"/>
              </a:rPr>
              <a:t>http://www.art21.org/newyorkcloseup/films/mary-mattingly-owns-up/</a:t>
            </a:r>
            <a:r>
              <a:rPr lang="en-US" sz="1200" kern="1200" dirty="0">
                <a:solidFill>
                  <a:schemeClr val="tx1"/>
                </a:solidFill>
                <a:effectLst/>
                <a:latin typeface="+mn-lt"/>
                <a:ea typeface="+mn-ea"/>
                <a:cs typeface="+mn-cs"/>
              </a:rPr>
              <a:t>). Although the video is nine minutes long, you will just use the first 3:26 minutes in class.) Distribute the Viewing Guide for </a:t>
            </a:r>
            <a:r>
              <a:rPr lang="en-US" sz="1200" i="1" kern="1200" dirty="0">
                <a:solidFill>
                  <a:schemeClr val="tx1"/>
                </a:solidFill>
                <a:effectLst/>
                <a:latin typeface="+mn-lt"/>
                <a:ea typeface="+mn-ea"/>
                <a:cs typeface="+mn-cs"/>
              </a:rPr>
              <a:t>Mary Mattingly Owns Up.</a:t>
            </a:r>
            <a:r>
              <a:rPr lang="en-US" sz="1200" kern="1200" dirty="0">
                <a:solidFill>
                  <a:schemeClr val="tx1"/>
                </a:solidFill>
                <a:effectLst/>
                <a:latin typeface="+mn-lt"/>
                <a:ea typeface="+mn-ea"/>
                <a:cs typeface="+mn-cs"/>
              </a:rPr>
              <a:t> Review the questions with the students, clarifying any queries they might have. Allow students to review the Word Bank before viewing (you can also review the list as a class).  Ask students to view and listen carefully, answering the questions in writing on the Viewing Guide as they view the video clip. Pause the video periodically so that students have an opportunity to write down their responses on their Viewing Guides.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https://i.ytimg.com/vi/gujH5oYmHcY/maxresdefault.jpg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13</a:t>
            </a:fld>
            <a:endParaRPr lang="en-US"/>
          </a:p>
        </p:txBody>
      </p:sp>
    </p:spTree>
    <p:extLst>
      <p:ext uri="{BB962C8B-B14F-4D97-AF65-F5344CB8AC3E}">
        <p14:creationId xmlns:p14="http://schemas.microsoft.com/office/powerpoint/2010/main" val="387029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Have students visit Mary Mattingly’s web site, “Own-It.US” (</a:t>
            </a:r>
            <a:r>
              <a:rPr lang="en-US" sz="1200" b="0" u="sng" kern="1200" dirty="0">
                <a:solidFill>
                  <a:schemeClr val="tx1"/>
                </a:solidFill>
                <a:effectLst/>
                <a:latin typeface="+mn-lt"/>
                <a:ea typeface="+mn-ea"/>
                <a:cs typeface="+mn-cs"/>
                <a:hlinkClick r:id="rId3"/>
              </a:rPr>
              <a:t>http://own-it.us</a:t>
            </a:r>
            <a:r>
              <a:rPr lang="en-US" sz="1200" b="0" kern="1200" dirty="0">
                <a:solidFill>
                  <a:schemeClr val="tx1"/>
                </a:solidFill>
                <a:effectLst/>
                <a:latin typeface="+mn-lt"/>
                <a:ea typeface="+mn-ea"/>
                <a:cs typeface="+mn-cs"/>
              </a:rPr>
              <a:t>) [alternately, the web site can be accessed by the teacher and projected in the classroom for all to see]. Have students peruse Mattingly’s possessions.  Photocopy and distribute the “My Possessions” handout. Ask them to make a list documenting their own possessions, reflecting on objects’ origins, purpose, and likely future [alternately, students may be allowed to photographically document their list]. Although this assignment will be completed as homework, allow the students to document one or two items (have them look in their pockets, purses, and backpacks) while they are in class to ensure they understand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Image source:  http://www.123rf.com/photo_15115203_research-word-in-magnifying-glass--background-medical.html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4927E6-5494-4550-A579-0F7D7AB831F4}" type="slidenum">
              <a:rPr lang="en-US" smtClean="0"/>
              <a:t>14</a:t>
            </a:fld>
            <a:endParaRPr lang="en-US"/>
          </a:p>
        </p:txBody>
      </p:sp>
    </p:spTree>
    <p:extLst>
      <p:ext uri="{BB962C8B-B14F-4D97-AF65-F5344CB8AC3E}">
        <p14:creationId xmlns:p14="http://schemas.microsoft.com/office/powerpoint/2010/main" val="540312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commencing activity, refer to the Word Wall for the definitions of some of the terms used in the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to first reflect individually</a:t>
            </a:r>
            <a:r>
              <a:rPr lang="en-US" sz="1200" kern="1200" baseline="0" dirty="0">
                <a:solidFill>
                  <a:schemeClr val="tx1"/>
                </a:solidFill>
                <a:effectLst/>
                <a:latin typeface="+mn-lt"/>
                <a:ea typeface="+mn-ea"/>
                <a:cs typeface="+mn-cs"/>
              </a:rPr>
              <a:t> on the questions posed,</a:t>
            </a:r>
            <a:r>
              <a:rPr lang="en-US" sz="1200" kern="1200" dirty="0">
                <a:solidFill>
                  <a:schemeClr val="tx1"/>
                </a:solidFill>
                <a:effectLst/>
                <a:latin typeface="+mn-lt"/>
                <a:ea typeface="+mn-ea"/>
                <a:cs typeface="+mn-cs"/>
              </a:rPr>
              <a:t> then discuss in pairs, and finally as a whole group.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15</a:t>
            </a:fld>
            <a:endParaRPr lang="en-US"/>
          </a:p>
        </p:txBody>
      </p:sp>
    </p:spTree>
    <p:extLst>
      <p:ext uri="{BB962C8B-B14F-4D97-AF65-F5344CB8AC3E}">
        <p14:creationId xmlns:p14="http://schemas.microsoft.com/office/powerpoint/2010/main" val="149973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 you agree with the </a:t>
            </a:r>
            <a:r>
              <a:rPr lang="en-US" sz="1200" b="1" u="sng" dirty="0"/>
              <a:t>Anthropocene</a:t>
            </a:r>
            <a:r>
              <a:rPr lang="en-US" sz="1200" dirty="0"/>
              <a:t> being added as an epoch in human history? Why?  Explain your reasoning.</a:t>
            </a:r>
          </a:p>
          <a:p>
            <a:r>
              <a:rPr lang="en-US" b="1" dirty="0">
                <a:solidFill>
                  <a:srgbClr val="000000"/>
                </a:solidFill>
                <a:latin typeface="graphik"/>
              </a:rPr>
              <a:t>The name of which means the </a:t>
            </a:r>
            <a:r>
              <a:rPr lang="en-US" b="1" u="sng" dirty="0">
                <a:solidFill>
                  <a:srgbClr val="000000"/>
                </a:solidFill>
                <a:latin typeface="graphik"/>
              </a:rPr>
              <a:t>human epoch </a:t>
            </a:r>
            <a:r>
              <a:rPr lang="en-US" b="1" dirty="0">
                <a:solidFill>
                  <a:srgbClr val="000000"/>
                </a:solidFill>
                <a:latin typeface="graphik"/>
              </a:rPr>
              <a:t>- was proposed by Nobel Prize-winning atmospheric chemist Paul </a:t>
            </a:r>
            <a:r>
              <a:rPr lang="en-US" b="1" dirty="0" err="1">
                <a:solidFill>
                  <a:srgbClr val="000000"/>
                </a:solidFill>
                <a:latin typeface="graphik"/>
              </a:rPr>
              <a:t>Crutzen</a:t>
            </a:r>
            <a:r>
              <a:rPr lang="en-US" b="1" dirty="0">
                <a:solidFill>
                  <a:srgbClr val="000000"/>
                </a:solidFill>
                <a:latin typeface="graphik"/>
              </a:rPr>
              <a:t>,</a:t>
            </a:r>
            <a:r>
              <a:rPr lang="en-US" b="1" baseline="0" dirty="0">
                <a:solidFill>
                  <a:srgbClr val="000000"/>
                </a:solidFill>
                <a:latin typeface="graphik"/>
              </a:rPr>
              <a:t> </a:t>
            </a:r>
            <a:r>
              <a:rPr lang="en-US" b="1" dirty="0">
                <a:solidFill>
                  <a:srgbClr val="000000"/>
                </a:solidFill>
                <a:latin typeface="graphik"/>
              </a:rPr>
              <a:t>circa 2000.</a:t>
            </a:r>
            <a:endParaRPr lang="en-US" dirty="0"/>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16</a:t>
            </a:fld>
            <a:endParaRPr lang="en-US"/>
          </a:p>
        </p:txBody>
      </p:sp>
    </p:spTree>
    <p:extLst>
      <p:ext uri="{BB962C8B-B14F-4D97-AF65-F5344CB8AC3E}">
        <p14:creationId xmlns:p14="http://schemas.microsoft.com/office/powerpoint/2010/main" val="319800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Mary Mattingly </a:t>
            </a:r>
            <a:r>
              <a:rPr lang="en-US" sz="1200" kern="1200" dirty="0">
                <a:solidFill>
                  <a:schemeClr val="tx1"/>
                </a:solidFill>
                <a:effectLst/>
                <a:latin typeface="+mn-lt"/>
                <a:ea typeface="+mn-ea"/>
                <a:cs typeface="+mn-cs"/>
              </a:rPr>
              <a:t>investigates and critiques her personal consumer footprint through sculptures, performances, and photographs.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 http://www.art21.org/newyorkcloseup/artists/mary-mattingly/ </a:t>
            </a:r>
          </a:p>
          <a:p>
            <a:r>
              <a:rPr lang="en-US" sz="1200" kern="1200" dirty="0">
                <a:solidFill>
                  <a:schemeClr val="tx1"/>
                </a:solidFill>
                <a:effectLst/>
                <a:latin typeface="+mn-lt"/>
                <a:ea typeface="+mn-ea"/>
                <a:cs typeface="+mn-cs"/>
              </a:rPr>
              <a:t>Tell students that today they will be exploring the work of contemporary artist Mary Mattingly and considering human’s responsibility to the environment.</a:t>
            </a:r>
          </a:p>
          <a:p>
            <a:r>
              <a:rPr lang="en-US" sz="1200" b="1" kern="1200" dirty="0">
                <a:solidFill>
                  <a:schemeClr val="tx1"/>
                </a:solidFill>
                <a:effectLst/>
                <a:latin typeface="+mn-lt"/>
                <a:ea typeface="+mn-ea"/>
                <a:cs typeface="+mn-cs"/>
              </a:rPr>
              <a:t>Word Wall (10 minutes)</a:t>
            </a:r>
            <a:r>
              <a:rPr lang="en-US" sz="1200" kern="1200" dirty="0">
                <a:solidFill>
                  <a:schemeClr val="tx1"/>
                </a:solidFill>
                <a:effectLst/>
                <a:latin typeface="+mn-lt"/>
                <a:ea typeface="+mn-ea"/>
                <a:cs typeface="+mn-cs"/>
              </a:rPr>
              <a:t>: Announce to the class that they will be creating and maintaining a Word Wall.  Model the strategy by starting with the three terms on the title slide: extraction, responsibility, ecological footprint (see suggested definitions from the “Word Wall resource sheet”).</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2</a:t>
            </a:fld>
            <a:endParaRPr lang="en-US"/>
          </a:p>
        </p:txBody>
      </p:sp>
    </p:spTree>
    <p:extLst>
      <p:ext uri="{BB962C8B-B14F-4D97-AF65-F5344CB8AC3E}">
        <p14:creationId xmlns:p14="http://schemas.microsoft.com/office/powerpoint/2010/main" val="306277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http://www.art21.org/newyorkcloseup/artists/mary-mattingly/</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3</a:t>
            </a:fld>
            <a:endParaRPr lang="en-US"/>
          </a:p>
        </p:txBody>
      </p:sp>
    </p:spTree>
    <p:extLst>
      <p:ext uri="{BB962C8B-B14F-4D97-AF65-F5344CB8AC3E}">
        <p14:creationId xmlns:p14="http://schemas.microsoft.com/office/powerpoint/2010/main" val="95317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to explain the terms “critique” and “consumer</a:t>
            </a:r>
            <a:r>
              <a:rPr lang="en-US" baseline="0" dirty="0"/>
              <a:t> footprint.”</a:t>
            </a:r>
            <a:endParaRPr lang="en-US" dirty="0"/>
          </a:p>
          <a:p>
            <a:r>
              <a:rPr lang="en-US" dirty="0"/>
              <a:t>Image source: https://roughcopymag.wordpress.com/2010/02/17/artist-interview-mary-mattingly/</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4</a:t>
            </a:fld>
            <a:endParaRPr lang="en-US"/>
          </a:p>
        </p:txBody>
      </p:sp>
    </p:spTree>
    <p:extLst>
      <p:ext uri="{BB962C8B-B14F-4D97-AF65-F5344CB8AC3E}">
        <p14:creationId xmlns:p14="http://schemas.microsoft.com/office/powerpoint/2010/main" val="166038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at the bottom of the work:</a:t>
            </a:r>
          </a:p>
          <a:p>
            <a:r>
              <a:rPr lang="en-US" dirty="0"/>
              <a:t>Script beneath the artwork: “I needed to</a:t>
            </a:r>
            <a:r>
              <a:rPr lang="en-US" baseline="0" dirty="0"/>
              <a:t> turn my useful objects into something useless so wrapped them into boulders to show their mass and obstruction. I decided to live my life from now on without them, in their place  I’m faced with sculptures of excess that are very Sisyphean.”</a:t>
            </a:r>
          </a:p>
          <a:p>
            <a:r>
              <a:rPr lang="en-US" baseline="0" dirty="0"/>
              <a:t>Explain the Greek myth of Sisyphus. </a:t>
            </a:r>
          </a:p>
          <a:p>
            <a:r>
              <a:rPr lang="en-US" baseline="0" dirty="0"/>
              <a:t>Image source: http://www.marymattingly.com/html/MATTINGLYBlockades_02.html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5</a:t>
            </a:fld>
            <a:endParaRPr lang="en-US"/>
          </a:p>
        </p:txBody>
      </p:sp>
    </p:spTree>
    <p:extLst>
      <p:ext uri="{BB962C8B-B14F-4D97-AF65-F5344CB8AC3E}">
        <p14:creationId xmlns:p14="http://schemas.microsoft.com/office/powerpoint/2010/main" val="247674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http://www.marymattingly.com/html/MATTINGLYHouseUniverse8.html</a:t>
            </a:r>
          </a:p>
          <a:p>
            <a:r>
              <a:rPr lang="en-US" dirty="0"/>
              <a:t>In this piece, </a:t>
            </a:r>
            <a:r>
              <a:rPr lang="en-US" sz="1200" b="0" i="1" kern="1200" dirty="0">
                <a:solidFill>
                  <a:schemeClr val="tx1"/>
                </a:solidFill>
                <a:effectLst/>
                <a:latin typeface="+mn-lt"/>
                <a:ea typeface="+mn-ea"/>
                <a:cs typeface="+mn-cs"/>
              </a:rPr>
              <a:t>For a Week Without Speaking</a:t>
            </a:r>
            <a:r>
              <a:rPr lang="en-US" sz="1200" b="0" i="0" kern="1200" dirty="0">
                <a:solidFill>
                  <a:schemeClr val="tx1"/>
                </a:solidFill>
                <a:effectLst/>
                <a:latin typeface="+mn-lt"/>
                <a:ea typeface="+mn-ea"/>
                <a:cs typeface="+mn-cs"/>
              </a:rPr>
              <a:t> (2012), the artist is shown rowing in quietly rippling waters, her bundled possessions atop wooden shafts, on a water way in the forest.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6</a:t>
            </a:fld>
            <a:endParaRPr lang="en-US"/>
          </a:p>
        </p:txBody>
      </p:sp>
    </p:spTree>
    <p:extLst>
      <p:ext uri="{BB962C8B-B14F-4D97-AF65-F5344CB8AC3E}">
        <p14:creationId xmlns:p14="http://schemas.microsoft.com/office/powerpoint/2010/main" val="409827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https://paddle8.com/work/mary-mattingly/88723-nine-chains-to-the-moon</a:t>
            </a:r>
          </a:p>
          <a:p>
            <a:r>
              <a:rPr lang="en-US" sz="1200" b="0" i="0" kern="1200" dirty="0">
                <a:solidFill>
                  <a:schemeClr val="tx1"/>
                </a:solidFill>
                <a:effectLst/>
                <a:latin typeface="+mn-lt"/>
                <a:ea typeface="+mn-ea"/>
                <a:cs typeface="+mn-cs"/>
              </a:rPr>
              <a:t>Quote from Mary Mattingly about the work: “Using the form of the bundle, I wanted to show literally how big it was—sort of emphasizing the magnitude of how much we depend on material things. You're faced with it in a way that's very different from being faced with your possessions in their individual forms because when you bundle them, they're oppressive.”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7</a:t>
            </a:fld>
            <a:endParaRPr lang="en-US"/>
          </a:p>
        </p:txBody>
      </p:sp>
    </p:spTree>
    <p:extLst>
      <p:ext uri="{BB962C8B-B14F-4D97-AF65-F5344CB8AC3E}">
        <p14:creationId xmlns:p14="http://schemas.microsoft.com/office/powerpoint/2010/main" val="271278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8</a:t>
            </a:fld>
            <a:endParaRPr lang="en-US"/>
          </a:p>
        </p:txBody>
      </p:sp>
    </p:spTree>
    <p:extLst>
      <p:ext uri="{BB962C8B-B14F-4D97-AF65-F5344CB8AC3E}">
        <p14:creationId xmlns:p14="http://schemas.microsoft.com/office/powerpoint/2010/main" val="317750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Allow students a minute or two to reflect individually, then ask for volunteers to answer the question.  Engage the</a:t>
            </a:r>
            <a:r>
              <a:rPr lang="en-US" sz="1200" kern="1200" baseline="0" dirty="0">
                <a:solidFill>
                  <a:schemeClr val="tx1"/>
                </a:solidFill>
                <a:effectLst/>
                <a:latin typeface="+mn-lt"/>
                <a:ea typeface="+mn-ea"/>
                <a:cs typeface="+mn-cs"/>
              </a:rPr>
              <a:t> class in a brief discussion.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to students that some cities charge people per trash can that they put out for collection.  Ask: is that fair? Why or why not?  Tell students that today they will continue to reflect on the work of contemporary Mary Mattingly and reflect on individuals’ responsibility for the objects they consume and throw away.</a:t>
            </a:r>
          </a:p>
        </p:txBody>
      </p:sp>
      <p:sp>
        <p:nvSpPr>
          <p:cNvPr id="4" name="Slide Number Placeholder 3"/>
          <p:cNvSpPr>
            <a:spLocks noGrp="1"/>
          </p:cNvSpPr>
          <p:nvPr>
            <p:ph type="sldNum" sz="quarter" idx="10"/>
          </p:nvPr>
        </p:nvSpPr>
        <p:spPr/>
        <p:txBody>
          <a:bodyPr/>
          <a:lstStyle/>
          <a:p>
            <a:fld id="{884927E6-5494-4550-A579-0F7D7AB831F4}" type="slidenum">
              <a:rPr lang="en-US" smtClean="0"/>
              <a:t>10</a:t>
            </a:fld>
            <a:endParaRPr lang="en-US"/>
          </a:p>
        </p:txBody>
      </p:sp>
    </p:spTree>
    <p:extLst>
      <p:ext uri="{BB962C8B-B14F-4D97-AF65-F5344CB8AC3E}">
        <p14:creationId xmlns:p14="http://schemas.microsoft.com/office/powerpoint/2010/main" val="143592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888DF2-34CB-486B-ABD4-DAEAE11C29D5}"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355209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88DF2-34CB-486B-ABD4-DAEAE11C29D5}"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372255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88DF2-34CB-486B-ABD4-DAEAE11C29D5}"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246496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88DF2-34CB-486B-ABD4-DAEAE11C29D5}"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59596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88DF2-34CB-486B-ABD4-DAEAE11C29D5}"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7403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888DF2-34CB-486B-ABD4-DAEAE11C29D5}"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424025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888DF2-34CB-486B-ABD4-DAEAE11C29D5}" type="datetimeFigureOut">
              <a:rPr lang="en-US" smtClean="0"/>
              <a:t>10/15/18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100876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888DF2-34CB-486B-ABD4-DAEAE11C29D5}" type="datetimeFigureOut">
              <a:rPr lang="en-US" smtClean="0"/>
              <a:t>10/15/18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4967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88DF2-34CB-486B-ABD4-DAEAE11C29D5}" type="datetimeFigureOut">
              <a:rPr lang="en-US" smtClean="0"/>
              <a:t>10/15/18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101292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888DF2-34CB-486B-ABD4-DAEAE11C29D5}"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259122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888DF2-34CB-486B-ABD4-DAEAE11C29D5}"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527104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88DF2-34CB-486B-ABD4-DAEAE11C29D5}" type="datetimeFigureOut">
              <a:rPr lang="en-US" smtClean="0"/>
              <a:t>10/15/18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A7106-518F-48E4-A6A8-8647E0033F2B}" type="slidenum">
              <a:rPr lang="en-US" smtClean="0"/>
              <a:t>‹#›</a:t>
            </a:fld>
            <a:endParaRPr lang="en-US"/>
          </a:p>
        </p:txBody>
      </p:sp>
    </p:spTree>
    <p:extLst>
      <p:ext uri="{BB962C8B-B14F-4D97-AF65-F5344CB8AC3E}">
        <p14:creationId xmlns:p14="http://schemas.microsoft.com/office/powerpoint/2010/main" val="3453359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art21.org/newyorkcloseup/films/mary-mattingly-owns-up/"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own-it.u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footprint.wwf.org.uk/" TargetMode="External"/><Relationship Id="rId7" Type="http://schemas.openxmlformats.org/officeDocument/2006/relationships/image" Target="../media/image22.png"/><Relationship Id="rId2" Type="http://schemas.openxmlformats.org/officeDocument/2006/relationships/hyperlink" Target="http://www.footprintnetwork.org/en/index.php/GFN/page/calculators/" TargetMode="External"/><Relationship Id="rId1" Type="http://schemas.openxmlformats.org/officeDocument/2006/relationships/slideLayout" Target="../slideLayouts/slideLayout7.xml"/><Relationship Id="rId6" Type="http://schemas.openxmlformats.org/officeDocument/2006/relationships/hyperlink" Target="http://www.happyplanetindex.org/" TargetMode="External"/><Relationship Id="rId5" Type="http://schemas.openxmlformats.org/officeDocument/2006/relationships/hyperlink" Target="http://www.earthday.org/take-action/footprint-calculator/" TargetMode="External"/><Relationship Id="rId4" Type="http://schemas.openxmlformats.org/officeDocument/2006/relationships/hyperlink" Target="http://www.nature.org/greenliving/carboncalculato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698214" cy="1325563"/>
          </a:xfrm>
        </p:spPr>
        <p:txBody>
          <a:bodyPr/>
          <a:lstStyle/>
          <a:p>
            <a:r>
              <a:rPr lang="en-US" i="1" dirty="0"/>
              <a:t>Pull</a:t>
            </a:r>
            <a:r>
              <a:rPr lang="en-US" dirty="0"/>
              <a:t> (2013)</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0330" y="165254"/>
            <a:ext cx="6567728" cy="6567728"/>
          </a:xfrm>
        </p:spPr>
      </p:pic>
      <p:sp>
        <p:nvSpPr>
          <p:cNvPr id="3" name="TextBox 2"/>
          <p:cNvSpPr txBox="1"/>
          <p:nvPr/>
        </p:nvSpPr>
        <p:spPr>
          <a:xfrm>
            <a:off x="556592" y="2216425"/>
            <a:ext cx="2707280" cy="3693319"/>
          </a:xfrm>
          <a:prstGeom prst="rect">
            <a:avLst/>
          </a:prstGeom>
          <a:noFill/>
        </p:spPr>
        <p:txBody>
          <a:bodyPr wrap="none" rtlCol="0">
            <a:spAutoFit/>
          </a:bodyPr>
          <a:lstStyle/>
          <a:p>
            <a:r>
              <a:rPr lang="en-US" dirty="0"/>
              <a:t>Where is this taking place?</a:t>
            </a:r>
          </a:p>
          <a:p>
            <a:r>
              <a:rPr lang="en-US" dirty="0"/>
              <a:t>Describe the surroundings.</a:t>
            </a:r>
          </a:p>
          <a:p>
            <a:endParaRPr lang="en-US" dirty="0"/>
          </a:p>
          <a:p>
            <a:r>
              <a:rPr lang="en-US" dirty="0"/>
              <a:t>Describe what she pulls.</a:t>
            </a:r>
          </a:p>
          <a:p>
            <a:r>
              <a:rPr lang="en-US" dirty="0"/>
              <a:t>How is it bound?</a:t>
            </a:r>
          </a:p>
          <a:p>
            <a:endParaRPr lang="en-US" dirty="0"/>
          </a:p>
          <a:p>
            <a:r>
              <a:rPr lang="en-US" dirty="0"/>
              <a:t>Why is she pulling it?</a:t>
            </a:r>
          </a:p>
          <a:p>
            <a:endParaRPr lang="en-US" dirty="0"/>
          </a:p>
          <a:p>
            <a:endParaRPr lang="en-US" dirty="0"/>
          </a:p>
          <a:p>
            <a:endParaRPr lang="en-US" dirty="0"/>
          </a:p>
          <a:p>
            <a:r>
              <a:rPr lang="en-US" dirty="0"/>
              <a:t>What is the artist trying to</a:t>
            </a:r>
          </a:p>
          <a:p>
            <a:r>
              <a:rPr lang="en-US" dirty="0"/>
              <a:t>say with this work?</a:t>
            </a:r>
          </a:p>
          <a:p>
            <a:endParaRPr lang="en-US" dirty="0"/>
          </a:p>
        </p:txBody>
      </p:sp>
      <p:sp>
        <p:nvSpPr>
          <p:cNvPr id="5" name="Rectangle 4"/>
          <p:cNvSpPr/>
          <p:nvPr/>
        </p:nvSpPr>
        <p:spPr>
          <a:xfrm>
            <a:off x="10688199" y="521012"/>
            <a:ext cx="1232132" cy="369332"/>
          </a:xfrm>
          <a:prstGeom prst="rect">
            <a:avLst/>
          </a:prstGeom>
        </p:spPr>
        <p:txBody>
          <a:bodyPr wrap="none">
            <a:spAutoFit/>
          </a:bodyPr>
          <a:lstStyle/>
          <a:p>
            <a:pPr algn="ctr"/>
            <a:r>
              <a:rPr lang="en-US" dirty="0"/>
              <a:t>10 minutes</a:t>
            </a:r>
          </a:p>
        </p:txBody>
      </p:sp>
    </p:spTree>
    <p:extLst>
      <p:ext uri="{BB962C8B-B14F-4D97-AF65-F5344CB8AC3E}">
        <p14:creationId xmlns:p14="http://schemas.microsoft.com/office/powerpoint/2010/main" val="29493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7" y="137886"/>
            <a:ext cx="3932237" cy="1600200"/>
          </a:xfrm>
        </p:spPr>
        <p:txBody>
          <a:bodyPr>
            <a:normAutofit/>
          </a:bodyPr>
          <a:lstStyle/>
          <a:p>
            <a:r>
              <a:rPr lang="en-US" sz="4900" i="1" dirty="0"/>
              <a:t>Think about:</a:t>
            </a:r>
          </a:p>
        </p:txBody>
      </p:sp>
      <p:sp>
        <p:nvSpPr>
          <p:cNvPr id="6" name="Text Placeholder 5"/>
          <p:cNvSpPr>
            <a:spLocks noGrp="1"/>
          </p:cNvSpPr>
          <p:nvPr>
            <p:ph type="body" sz="half" idx="2"/>
          </p:nvPr>
        </p:nvSpPr>
        <p:spPr>
          <a:xfrm>
            <a:off x="839788" y="2057399"/>
            <a:ext cx="5415869" cy="4386943"/>
          </a:xfrm>
        </p:spPr>
        <p:txBody>
          <a:bodyPr>
            <a:noAutofit/>
          </a:bodyPr>
          <a:lstStyle/>
          <a:p>
            <a:pPr marL="571500" indent="-571500">
              <a:buFont typeface="Wingdings" panose="05000000000000000000" pitchFamily="2" charset="2"/>
              <a:buChar char="Ø"/>
            </a:pPr>
            <a:r>
              <a:rPr lang="en-US" sz="4200" dirty="0"/>
              <a:t>What does it mean to “throw something away”?  </a:t>
            </a:r>
          </a:p>
          <a:p>
            <a:pPr marL="571500" indent="-571500">
              <a:buFont typeface="Wingdings" panose="05000000000000000000" pitchFamily="2" charset="2"/>
              <a:buChar char="Ø"/>
            </a:pPr>
            <a:r>
              <a:rPr lang="en-US" sz="4200" dirty="0"/>
              <a:t>Where is “away”?</a:t>
            </a:r>
          </a:p>
          <a:p>
            <a:pPr marL="571500" indent="-571500">
              <a:buFont typeface="Wingdings" panose="05000000000000000000" pitchFamily="2" charset="2"/>
              <a:buChar char="Ø"/>
            </a:pPr>
            <a:r>
              <a:rPr lang="en-US" sz="4200" dirty="0"/>
              <a:t>Where does our garbage go?</a:t>
            </a:r>
          </a:p>
          <a:p>
            <a:endParaRPr lang="en-US" sz="4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064" y="713921"/>
            <a:ext cx="5372100" cy="5372100"/>
          </a:xfrm>
          <a:prstGeom prst="rect">
            <a:avLst/>
          </a:prstGeom>
        </p:spPr>
      </p:pic>
    </p:spTree>
    <p:extLst>
      <p:ext uri="{BB962C8B-B14F-4D97-AF65-F5344CB8AC3E}">
        <p14:creationId xmlns:p14="http://schemas.microsoft.com/office/powerpoint/2010/main" val="128226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ities charge per trash 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19500"/>
            <a:ext cx="79248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4826" y="1013791"/>
            <a:ext cx="9305561" cy="2400657"/>
          </a:xfrm>
          <a:prstGeom prst="rect">
            <a:avLst/>
          </a:prstGeom>
          <a:noFill/>
        </p:spPr>
        <p:txBody>
          <a:bodyPr wrap="none" rtlCol="0">
            <a:spAutoFit/>
          </a:bodyPr>
          <a:lstStyle/>
          <a:p>
            <a:r>
              <a:rPr lang="en-US" sz="3200" dirty="0"/>
              <a:t>Some cities charge by the amount of trash you discard.</a:t>
            </a:r>
          </a:p>
          <a:p>
            <a:endParaRPr lang="en-US" sz="2800" dirty="0"/>
          </a:p>
          <a:p>
            <a:pPr marL="457200" indent="-457200">
              <a:buFont typeface="Wingdings" panose="05000000000000000000" pitchFamily="2" charset="2"/>
              <a:buChar char="Ø"/>
            </a:pPr>
            <a:r>
              <a:rPr lang="en-US" sz="3000" dirty="0"/>
              <a:t>Is this fair?</a:t>
            </a:r>
          </a:p>
          <a:p>
            <a:endParaRPr lang="en-US" sz="3000" dirty="0"/>
          </a:p>
          <a:p>
            <a:pPr marL="457200" indent="-457200">
              <a:buFont typeface="Wingdings" panose="05000000000000000000" pitchFamily="2" charset="2"/>
              <a:buChar char="Ø"/>
            </a:pPr>
            <a:r>
              <a:rPr lang="en-US" sz="3000" dirty="0"/>
              <a:t>Why or why not?</a:t>
            </a:r>
          </a:p>
        </p:txBody>
      </p:sp>
      <p:sp>
        <p:nvSpPr>
          <p:cNvPr id="4" name="TextBox 3"/>
          <p:cNvSpPr txBox="1"/>
          <p:nvPr/>
        </p:nvSpPr>
        <p:spPr>
          <a:xfrm>
            <a:off x="844826" y="6145695"/>
            <a:ext cx="3224088" cy="369332"/>
          </a:xfrm>
          <a:prstGeom prst="rect">
            <a:avLst/>
          </a:prstGeom>
          <a:noFill/>
        </p:spPr>
        <p:txBody>
          <a:bodyPr wrap="none" rtlCol="0">
            <a:spAutoFit/>
          </a:bodyPr>
          <a:lstStyle/>
          <a:p>
            <a:r>
              <a:rPr lang="en-US" dirty="0"/>
              <a:t>Example: City of San Antonio, TX</a:t>
            </a:r>
          </a:p>
        </p:txBody>
      </p:sp>
    </p:spTree>
    <p:extLst>
      <p:ext uri="{BB962C8B-B14F-4D97-AF65-F5344CB8AC3E}">
        <p14:creationId xmlns:p14="http://schemas.microsoft.com/office/powerpoint/2010/main" val="372565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05" y="133771"/>
            <a:ext cx="11655845" cy="1325563"/>
          </a:xfrm>
        </p:spPr>
        <p:txBody>
          <a:bodyPr>
            <a:normAutofit fontScale="90000"/>
          </a:bodyPr>
          <a:lstStyle/>
          <a:p>
            <a:pPr algn="ctr"/>
            <a:r>
              <a:rPr lang="en-US" sz="4800" b="1" i="1" dirty="0"/>
              <a:t>Own-It</a:t>
            </a:r>
            <a:br>
              <a:rPr lang="en-US" dirty="0"/>
            </a:br>
            <a:r>
              <a:rPr lang="en-US" dirty="0"/>
              <a:t>(2013-ongoing)</a:t>
            </a:r>
          </a:p>
        </p:txBody>
      </p:sp>
      <p:pic>
        <p:nvPicPr>
          <p:cNvPr id="1028" name="Picture 4" descr="http://www.art21.org/newyorkcloseup/wp-content/uploads/2013/07/Mattingly-OwnsUp-thumbna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40" y="2357226"/>
            <a:ext cx="6882308" cy="374188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hand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6041" y="2176669"/>
            <a:ext cx="2503536" cy="26537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68721" y="5426620"/>
            <a:ext cx="2698175" cy="923330"/>
          </a:xfrm>
          <a:prstGeom prst="rect">
            <a:avLst/>
          </a:prstGeom>
        </p:spPr>
        <p:txBody>
          <a:bodyPr wrap="none">
            <a:spAutoFit/>
          </a:bodyPr>
          <a:lstStyle/>
          <a:p>
            <a:pPr algn="ctr"/>
            <a:r>
              <a:rPr lang="en-US" dirty="0">
                <a:latin typeface="Arial" panose="020B0604020202020204" pitchFamily="34" charset="0"/>
                <a:ea typeface="Calibri" panose="020F0502020204030204" pitchFamily="34" charset="0"/>
              </a:rPr>
              <a:t>Viewing Guide </a:t>
            </a:r>
          </a:p>
          <a:p>
            <a:pPr algn="ctr"/>
            <a:r>
              <a:rPr lang="en-US" dirty="0">
                <a:latin typeface="Arial" panose="020B0604020202020204" pitchFamily="34" charset="0"/>
                <a:ea typeface="Calibri" panose="020F0502020204030204" pitchFamily="34" charset="0"/>
              </a:rPr>
              <a:t>for </a:t>
            </a:r>
          </a:p>
          <a:p>
            <a:pPr algn="ctr"/>
            <a:r>
              <a:rPr lang="en-US" i="1" dirty="0">
                <a:latin typeface="Arial" panose="020B0604020202020204" pitchFamily="34" charset="0"/>
                <a:ea typeface="Calibri" panose="020F0502020204030204" pitchFamily="34" charset="0"/>
              </a:rPr>
              <a:t>Mary Mattingly Owns Up</a:t>
            </a:r>
            <a:endParaRPr lang="en-US" dirty="0"/>
          </a:p>
        </p:txBody>
      </p:sp>
    </p:spTree>
    <p:extLst>
      <p:ext uri="{BB962C8B-B14F-4D97-AF65-F5344CB8AC3E}">
        <p14:creationId xmlns:p14="http://schemas.microsoft.com/office/powerpoint/2010/main" val="2718861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14138" cy="1325563"/>
          </a:xfrm>
        </p:spPr>
        <p:txBody>
          <a:bodyPr/>
          <a:lstStyle/>
          <a:p>
            <a:pPr algn="ctr"/>
            <a:r>
              <a:rPr lang="en-US" dirty="0"/>
              <a:t>Video</a:t>
            </a:r>
          </a:p>
        </p:txBody>
      </p:sp>
      <p:sp>
        <p:nvSpPr>
          <p:cNvPr id="3" name="Content Placeholder 2"/>
          <p:cNvSpPr>
            <a:spLocks noGrp="1"/>
          </p:cNvSpPr>
          <p:nvPr>
            <p:ph idx="1"/>
          </p:nvPr>
        </p:nvSpPr>
        <p:spPr>
          <a:xfrm>
            <a:off x="550862" y="2640494"/>
            <a:ext cx="3475892" cy="3128963"/>
          </a:xfrm>
        </p:spPr>
        <p:txBody>
          <a:bodyPr/>
          <a:lstStyle/>
          <a:p>
            <a:pPr marL="0" indent="0">
              <a:buNone/>
            </a:pPr>
            <a:r>
              <a:rPr lang="en-US" dirty="0"/>
              <a:t>As you view, consider:</a:t>
            </a:r>
          </a:p>
          <a:p>
            <a:pPr marL="0" indent="0">
              <a:buNone/>
            </a:pPr>
            <a:endParaRPr lang="en-US" dirty="0"/>
          </a:p>
          <a:p>
            <a:pPr marL="0" indent="0">
              <a:buNone/>
            </a:pPr>
            <a:r>
              <a:rPr lang="en-US" b="1" i="1" dirty="0"/>
              <a:t>Do objects come with responsibility? </a:t>
            </a:r>
          </a:p>
          <a:p>
            <a:pPr marL="0" indent="0">
              <a:buNone/>
            </a:pPr>
            <a:endParaRPr lang="en-US" dirty="0"/>
          </a:p>
        </p:txBody>
      </p:sp>
      <p:pic>
        <p:nvPicPr>
          <p:cNvPr id="4098" name="Picture 2" descr="https://i.ytimg.com/vi/gujH5oYmHcY/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825625"/>
            <a:ext cx="7529256" cy="42352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clipartpanda.com/video-clipart-Camera-Clip-Art-Free1-300x2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808" y="365125"/>
            <a:ext cx="1606306" cy="15152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28434" y="6284443"/>
            <a:ext cx="7429381" cy="369332"/>
          </a:xfrm>
          <a:prstGeom prst="rect">
            <a:avLst/>
          </a:prstGeom>
        </p:spPr>
        <p:txBody>
          <a:bodyPr wrap="square">
            <a:spAutoFit/>
          </a:bodyPr>
          <a:lstStyle/>
          <a:p>
            <a:r>
              <a:rPr lang="en-US" u="sng" dirty="0">
                <a:hlinkClick r:id="rId5"/>
              </a:rPr>
              <a:t>http://www.art21.org/newyorkcloseup/films/mary-mattingly-owns-up/</a:t>
            </a:r>
            <a:endParaRPr lang="en-US" dirty="0"/>
          </a:p>
        </p:txBody>
      </p:sp>
      <p:sp>
        <p:nvSpPr>
          <p:cNvPr id="8" name="Rectangle 7"/>
          <p:cNvSpPr/>
          <p:nvPr/>
        </p:nvSpPr>
        <p:spPr>
          <a:xfrm>
            <a:off x="10049535" y="560769"/>
            <a:ext cx="1376402" cy="369332"/>
          </a:xfrm>
          <a:prstGeom prst="rect">
            <a:avLst/>
          </a:prstGeom>
        </p:spPr>
        <p:txBody>
          <a:bodyPr wrap="none">
            <a:spAutoFit/>
          </a:bodyPr>
          <a:lstStyle/>
          <a:p>
            <a:pPr algn="ctr"/>
            <a:r>
              <a:rPr lang="en-US" dirty="0"/>
              <a:t>3 ½  minutes</a:t>
            </a:r>
          </a:p>
        </p:txBody>
      </p:sp>
    </p:spTree>
    <p:extLst>
      <p:ext uri="{BB962C8B-B14F-4D97-AF65-F5344CB8AC3E}">
        <p14:creationId xmlns:p14="http://schemas.microsoft.com/office/powerpoint/2010/main" val="162258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687"/>
            <a:ext cx="10515600" cy="1502002"/>
          </a:xfrm>
        </p:spPr>
        <p:txBody>
          <a:bodyPr>
            <a:normAutofit/>
          </a:bodyPr>
          <a:lstStyle/>
          <a:p>
            <a:pPr algn="ctr"/>
            <a:r>
              <a:rPr lang="en-US" sz="4600" b="1" dirty="0"/>
              <a:t>Research!</a:t>
            </a:r>
            <a:br>
              <a:rPr lang="en-US" dirty="0"/>
            </a:br>
            <a:r>
              <a:rPr lang="en-US" i="1" dirty="0"/>
              <a:t>Documenting Your Personal Objects </a:t>
            </a:r>
          </a:p>
        </p:txBody>
      </p:sp>
      <p:pic>
        <p:nvPicPr>
          <p:cNvPr id="2050" name="Picture 2" descr="Image result for research hand looking through magnifying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886" y="1690689"/>
            <a:ext cx="5566228" cy="49711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8321" y="3787050"/>
            <a:ext cx="2189125" cy="461665"/>
          </a:xfrm>
          <a:prstGeom prst="rect">
            <a:avLst/>
          </a:prstGeom>
        </p:spPr>
        <p:txBody>
          <a:bodyPr wrap="none">
            <a:spAutoFit/>
          </a:bodyPr>
          <a:lstStyle/>
          <a:p>
            <a:r>
              <a:rPr lang="en-US" sz="2400" u="sng" dirty="0">
                <a:hlinkClick r:id="rId4"/>
              </a:rPr>
              <a:t>http://own-it.us</a:t>
            </a:r>
            <a:endParaRPr lang="en-US" sz="2400" dirty="0"/>
          </a:p>
        </p:txBody>
      </p:sp>
      <p:pic>
        <p:nvPicPr>
          <p:cNvPr id="5" name="Picture 2" descr="Image result for hand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4554" y="2256183"/>
            <a:ext cx="2325381" cy="2464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59456" y="5101915"/>
            <a:ext cx="1635576" cy="646331"/>
          </a:xfrm>
          <a:prstGeom prst="rect">
            <a:avLst/>
          </a:prstGeom>
        </p:spPr>
        <p:txBody>
          <a:bodyPr wrap="none">
            <a:spAutoFit/>
          </a:bodyPr>
          <a:lstStyle/>
          <a:p>
            <a:pPr algn="ctr"/>
            <a:r>
              <a:rPr lang="en-US" dirty="0"/>
              <a:t>My Possessions</a:t>
            </a:r>
          </a:p>
          <a:p>
            <a:pPr algn="ctr"/>
            <a:endParaRPr lang="en-US" dirty="0"/>
          </a:p>
        </p:txBody>
      </p:sp>
      <p:sp>
        <p:nvSpPr>
          <p:cNvPr id="7" name="Rectangle 6"/>
          <p:cNvSpPr/>
          <p:nvPr/>
        </p:nvSpPr>
        <p:spPr>
          <a:xfrm>
            <a:off x="10121668" y="560769"/>
            <a:ext cx="1232132" cy="369332"/>
          </a:xfrm>
          <a:prstGeom prst="rect">
            <a:avLst/>
          </a:prstGeom>
        </p:spPr>
        <p:txBody>
          <a:bodyPr wrap="none">
            <a:spAutoFit/>
          </a:bodyPr>
          <a:lstStyle/>
          <a:p>
            <a:pPr algn="ctr"/>
            <a:r>
              <a:rPr lang="en-US" dirty="0"/>
              <a:t>10 minutes</a:t>
            </a:r>
          </a:p>
        </p:txBody>
      </p:sp>
    </p:spTree>
    <p:extLst>
      <p:ext uri="{BB962C8B-B14F-4D97-AF65-F5344CB8AC3E}">
        <p14:creationId xmlns:p14="http://schemas.microsoft.com/office/powerpoint/2010/main" val="480383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ootpr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313" y="3338286"/>
            <a:ext cx="3839687" cy="3519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5000" dirty="0"/>
              <a:t>Think-Pair-Share</a:t>
            </a:r>
          </a:p>
        </p:txBody>
      </p:sp>
      <p:sp>
        <p:nvSpPr>
          <p:cNvPr id="3" name="Content Placeholder 2"/>
          <p:cNvSpPr>
            <a:spLocks noGrp="1"/>
          </p:cNvSpPr>
          <p:nvPr>
            <p:ph idx="1"/>
          </p:nvPr>
        </p:nvSpPr>
        <p:spPr>
          <a:xfrm>
            <a:off x="704734" y="1886332"/>
            <a:ext cx="10033000" cy="4351338"/>
          </a:xfrm>
        </p:spPr>
        <p:txBody>
          <a:bodyPr>
            <a:noAutofit/>
          </a:bodyPr>
          <a:lstStyle/>
          <a:p>
            <a:r>
              <a:rPr lang="en-US" sz="3600" dirty="0"/>
              <a:t>Mary Mattingly says all of us are “extractive beings.”  To extract means to pull out or take.  </a:t>
            </a:r>
          </a:p>
          <a:p>
            <a:pPr lvl="1"/>
            <a:r>
              <a:rPr lang="en-US" sz="3200" dirty="0"/>
              <a:t>How are humans “extractive beings”?</a:t>
            </a:r>
          </a:p>
          <a:p>
            <a:r>
              <a:rPr lang="en-US" sz="3600" dirty="0"/>
              <a:t>There are some people, companies, and nations that use more of the earth's resources than others.</a:t>
            </a:r>
          </a:p>
          <a:p>
            <a:pPr lvl="1"/>
            <a:r>
              <a:rPr lang="en-US" sz="3200" dirty="0"/>
              <a:t>Should they be required to pay more for these resources? </a:t>
            </a:r>
          </a:p>
          <a:p>
            <a:pPr lvl="1"/>
            <a:r>
              <a:rPr lang="en-US" sz="3200" dirty="0"/>
              <a:t>Should they be required to clean the environment? </a:t>
            </a:r>
          </a:p>
        </p:txBody>
      </p:sp>
      <p:sp>
        <p:nvSpPr>
          <p:cNvPr id="6" name="Rectangle 5"/>
          <p:cNvSpPr/>
          <p:nvPr/>
        </p:nvSpPr>
        <p:spPr>
          <a:xfrm>
            <a:off x="10121668" y="560769"/>
            <a:ext cx="1232132" cy="369332"/>
          </a:xfrm>
          <a:prstGeom prst="rect">
            <a:avLst/>
          </a:prstGeom>
        </p:spPr>
        <p:txBody>
          <a:bodyPr wrap="none">
            <a:spAutoFit/>
          </a:bodyPr>
          <a:lstStyle/>
          <a:p>
            <a:pPr algn="ctr"/>
            <a:r>
              <a:rPr lang="en-US" dirty="0"/>
              <a:t>10 minutes</a:t>
            </a:r>
          </a:p>
        </p:txBody>
      </p:sp>
    </p:spTree>
    <p:extLst>
      <p:ext uri="{BB962C8B-B14F-4D97-AF65-F5344CB8AC3E}">
        <p14:creationId xmlns:p14="http://schemas.microsoft.com/office/powerpoint/2010/main" val="14402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new geological epoch (shown at the bottom of this diagram) - the name of which means the human epoch - was proposed by Nobel Prize-winning atmospheric chemist Paul Crutzen just 15 years ago, and since then the idea has caught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955" y="0"/>
            <a:ext cx="420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4171" y="277441"/>
            <a:ext cx="6516442" cy="6186309"/>
          </a:xfrm>
          <a:prstGeom prst="rect">
            <a:avLst/>
          </a:prstGeom>
        </p:spPr>
        <p:txBody>
          <a:bodyPr wrap="square">
            <a:spAutoFit/>
          </a:bodyPr>
          <a:lstStyle/>
          <a:p>
            <a:r>
              <a:rPr lang="en-US" sz="3600" dirty="0"/>
              <a:t>Whenever the earth's surface experiences a major change, geologists declare a new epoch. Because of all the recent changes on the planet made by humans, some geologists have called for a new epoch, called the </a:t>
            </a:r>
            <a:r>
              <a:rPr lang="en-US" sz="3600" u="sng" dirty="0"/>
              <a:t>Anthropocene</a:t>
            </a:r>
            <a:r>
              <a:rPr lang="en-US" sz="3600" dirty="0"/>
              <a:t> (humans + geologic period).  </a:t>
            </a:r>
          </a:p>
          <a:p>
            <a:pPr marL="571500" indent="-571500">
              <a:buFont typeface="Wingdings" panose="05000000000000000000" pitchFamily="2" charset="2"/>
              <a:buChar char="Ø"/>
            </a:pPr>
            <a:r>
              <a:rPr lang="en-US" sz="3600" dirty="0"/>
              <a:t>Do you agree that we need the creation of this new epoch?</a:t>
            </a:r>
          </a:p>
        </p:txBody>
      </p:sp>
    </p:spTree>
    <p:extLst>
      <p:ext uri="{BB962C8B-B14F-4D97-AF65-F5344CB8AC3E}">
        <p14:creationId xmlns:p14="http://schemas.microsoft.com/office/powerpoint/2010/main" val="3974933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t>Write!</a:t>
            </a:r>
          </a:p>
        </p:txBody>
      </p:sp>
      <p:sp>
        <p:nvSpPr>
          <p:cNvPr id="3" name="Content Placeholder 2"/>
          <p:cNvSpPr>
            <a:spLocks noGrp="1"/>
          </p:cNvSpPr>
          <p:nvPr>
            <p:ph idx="1"/>
          </p:nvPr>
        </p:nvSpPr>
        <p:spPr>
          <a:xfrm>
            <a:off x="838200" y="1987899"/>
            <a:ext cx="6796314" cy="4351338"/>
          </a:xfrm>
        </p:spPr>
        <p:txBody>
          <a:bodyPr/>
          <a:lstStyle/>
          <a:p>
            <a:r>
              <a:rPr lang="en-US" sz="4400" dirty="0"/>
              <a:t>When you are buying something, do you ever think about how it might affect the earth? Give an example.</a:t>
            </a:r>
          </a:p>
          <a:p>
            <a:pPr lvl="1">
              <a:buFont typeface="Wingdings" panose="05000000000000000000" pitchFamily="2" charset="2"/>
              <a:buChar char="Ø"/>
            </a:pPr>
            <a:r>
              <a:rPr lang="en-US" sz="4000" dirty="0"/>
              <a:t>If no, explain why not. </a:t>
            </a:r>
          </a:p>
          <a:p>
            <a:pPr lvl="1">
              <a:buFont typeface="Wingdings" panose="05000000000000000000" pitchFamily="2" charset="2"/>
              <a:buChar char="Ø"/>
            </a:pPr>
            <a:r>
              <a:rPr lang="en-US" sz="4000" dirty="0"/>
              <a:t>If yes, in what way(s)?</a:t>
            </a:r>
          </a:p>
          <a:p>
            <a:endParaRPr lang="en-US" dirty="0"/>
          </a:p>
        </p:txBody>
      </p:sp>
      <p:pic>
        <p:nvPicPr>
          <p:cNvPr id="4098" name="Picture 2" descr="Image result for pencil pen student jour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5584" y="3657600"/>
            <a:ext cx="3476416" cy="3476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21668" y="560769"/>
            <a:ext cx="1232132" cy="369332"/>
          </a:xfrm>
          <a:prstGeom prst="rect">
            <a:avLst/>
          </a:prstGeom>
        </p:spPr>
        <p:txBody>
          <a:bodyPr wrap="none">
            <a:spAutoFit/>
          </a:bodyPr>
          <a:lstStyle/>
          <a:p>
            <a:pPr algn="ctr"/>
            <a:r>
              <a:rPr lang="en-US" dirty="0"/>
              <a:t>10 minutes</a:t>
            </a:r>
          </a:p>
        </p:txBody>
      </p:sp>
    </p:spTree>
    <p:extLst>
      <p:ext uri="{BB962C8B-B14F-4D97-AF65-F5344CB8AC3E}">
        <p14:creationId xmlns:p14="http://schemas.microsoft.com/office/powerpoint/2010/main" val="365166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2972" y="2926069"/>
            <a:ext cx="11055628" cy="3416320"/>
          </a:xfrm>
          <a:prstGeom prst="rect">
            <a:avLst/>
          </a:prstGeom>
        </p:spPr>
        <p:txBody>
          <a:bodyPr wrap="square">
            <a:spAutoFit/>
          </a:bodyPr>
          <a:lstStyle/>
          <a:p>
            <a:pPr marL="342900" marR="0" lvl="0" indent="-342900">
              <a:lnSpc>
                <a:spcPct val="200000"/>
              </a:lnSpc>
              <a:spcBef>
                <a:spcPts val="0"/>
              </a:spcBef>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Univers 45 Light"/>
              </a:rPr>
              <a:t>Global Footprint Network: 				</a:t>
            </a:r>
            <a:r>
              <a:rPr lang="en-US"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2"/>
              </a:rPr>
              <a:t>http://www.footprintnetwork.org/en/index.php/GFN/page/calculators/</a:t>
            </a:r>
            <a:r>
              <a:rPr lang="en-US" dirty="0">
                <a:solidFill>
                  <a:srgbClr val="000000"/>
                </a:solidFill>
                <a:latin typeface="Arial" panose="020B0604020202020204" pitchFamily="34" charset="0"/>
                <a:ea typeface="Calibri" panose="020F0502020204030204" pitchFamily="34" charset="0"/>
                <a:cs typeface="Univers 45 Light"/>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Univers 45 Light"/>
              </a:rPr>
              <a:t>World Wildlife Fund: 		</a:t>
            </a:r>
            <a:r>
              <a:rPr lang="en-US"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http://footprint.wwf.org.uk/</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Univers 45 Light"/>
              </a:rPr>
              <a:t>The Nature Conservancy:	</a:t>
            </a:r>
            <a:r>
              <a:rPr lang="en-US"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rPr>
              <a:t>http://www.nature.org/greenliving/carboncalculator/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Univers 45 Light"/>
              </a:rPr>
              <a:t>Earth Day Network: 		</a:t>
            </a:r>
            <a:r>
              <a:rPr lang="en-US"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5"/>
              </a:rPr>
              <a:t>http://www.earthday.org/take-action/footprint-calculator/</a:t>
            </a:r>
            <a:endParaRPr lang="en-US" u="sng" dirty="0">
              <a:solidFill>
                <a:srgbClr val="0563C1"/>
              </a:solidFill>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dirty="0"/>
              <a:t>Happy Planet Index:</a:t>
            </a:r>
            <a:r>
              <a:rPr lang="en-US" b="1" dirty="0"/>
              <a:t>		</a:t>
            </a:r>
            <a:r>
              <a:rPr lang="en-US" u="sng" dirty="0">
                <a:hlinkClick r:id="rId6"/>
              </a:rPr>
              <a:t>http://www.happyplanetindex.org/</a:t>
            </a:r>
            <a:r>
              <a:rPr lang="en-US" dirty="0">
                <a:solidFill>
                  <a:srgbClr val="000000"/>
                </a:solidFill>
                <a:latin typeface="Arial" panose="020B0604020202020204" pitchFamily="34" charset="0"/>
                <a:ea typeface="Calibri" panose="020F0502020204030204" pitchFamily="34" charset="0"/>
                <a:cs typeface="Univers 45 Ligh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Image result for activit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0786" y="178904"/>
            <a:ext cx="53149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57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319" y="2802333"/>
            <a:ext cx="9840350" cy="2387600"/>
          </a:xfrm>
        </p:spPr>
        <p:txBody>
          <a:bodyPr>
            <a:normAutofit/>
          </a:bodyPr>
          <a:lstStyle/>
          <a:p>
            <a:r>
              <a:rPr lang="en-US" sz="5500" u="sng" dirty="0"/>
              <a:t>Extraction</a:t>
            </a:r>
            <a:r>
              <a:rPr lang="en-US" sz="5500" dirty="0"/>
              <a:t> and </a:t>
            </a:r>
            <a:r>
              <a:rPr lang="en-US" sz="5500" u="sng" dirty="0"/>
              <a:t>Responsibility</a:t>
            </a:r>
            <a:r>
              <a:rPr lang="en-US" sz="5500" dirty="0"/>
              <a:t>:</a:t>
            </a:r>
          </a:p>
        </p:txBody>
      </p:sp>
      <p:sp>
        <p:nvSpPr>
          <p:cNvPr id="3" name="Subtitle 2"/>
          <p:cNvSpPr>
            <a:spLocks noGrp="1"/>
          </p:cNvSpPr>
          <p:nvPr>
            <p:ph type="subTitle" idx="1"/>
          </p:nvPr>
        </p:nvSpPr>
        <p:spPr>
          <a:xfrm>
            <a:off x="935503" y="5419369"/>
            <a:ext cx="10705982" cy="1100600"/>
          </a:xfrm>
        </p:spPr>
        <p:txBody>
          <a:bodyPr>
            <a:noAutofit/>
          </a:bodyPr>
          <a:lstStyle/>
          <a:p>
            <a:r>
              <a:rPr lang="en-US" sz="2600" dirty="0"/>
              <a:t>Exploring </a:t>
            </a:r>
            <a:r>
              <a:rPr lang="en-US" sz="2600" u="sng" dirty="0"/>
              <a:t>Ecological </a:t>
            </a:r>
            <a:r>
              <a:rPr lang="en-US" sz="2600" u="sng" dirty="0" err="1"/>
              <a:t>Footprinting</a:t>
            </a:r>
            <a:r>
              <a:rPr lang="en-US" sz="2600" u="sng" dirty="0"/>
              <a:t> </a:t>
            </a:r>
          </a:p>
          <a:p>
            <a:r>
              <a:rPr lang="en-US" sz="2600" dirty="0"/>
              <a:t>through the work of </a:t>
            </a:r>
          </a:p>
          <a:p>
            <a:r>
              <a:rPr lang="en-US" sz="2600" dirty="0"/>
              <a:t>Mary Mattingly</a:t>
            </a:r>
          </a:p>
        </p:txBody>
      </p:sp>
      <p:pic>
        <p:nvPicPr>
          <p:cNvPr id="1026" name="Picture 2" descr="http://www.art21.org/newyorkcloseup/wp-content/uploads/2013/09/010-nycu-production-mattingl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476" y="132863"/>
            <a:ext cx="6868036" cy="38632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1668" y="560769"/>
            <a:ext cx="1232132" cy="369332"/>
          </a:xfrm>
          <a:prstGeom prst="rect">
            <a:avLst/>
          </a:prstGeom>
        </p:spPr>
        <p:txBody>
          <a:bodyPr wrap="none">
            <a:spAutoFit/>
          </a:bodyPr>
          <a:lstStyle/>
          <a:p>
            <a:pPr algn="ctr"/>
            <a:r>
              <a:rPr lang="en-US" dirty="0"/>
              <a:t>10 minutes</a:t>
            </a:r>
          </a:p>
        </p:txBody>
      </p:sp>
    </p:spTree>
    <p:extLst>
      <p:ext uri="{BB962C8B-B14F-4D97-AF65-F5344CB8AC3E}">
        <p14:creationId xmlns:p14="http://schemas.microsoft.com/office/powerpoint/2010/main" val="390284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66" y="46716"/>
            <a:ext cx="10515600" cy="1325563"/>
          </a:xfrm>
        </p:spPr>
        <p:txBody>
          <a:bodyPr/>
          <a:lstStyle/>
          <a:p>
            <a:pPr algn="ctr"/>
            <a:r>
              <a:rPr lang="en-US" dirty="0"/>
              <a:t>Mary Mattingly</a:t>
            </a:r>
          </a:p>
        </p:txBody>
      </p:sp>
      <p:sp>
        <p:nvSpPr>
          <p:cNvPr id="3" name="Content Placeholder 2"/>
          <p:cNvSpPr>
            <a:spLocks noGrp="1"/>
          </p:cNvSpPr>
          <p:nvPr>
            <p:ph idx="1"/>
          </p:nvPr>
        </p:nvSpPr>
        <p:spPr>
          <a:xfrm>
            <a:off x="386861" y="1372279"/>
            <a:ext cx="6377354" cy="5199289"/>
          </a:xfrm>
        </p:spPr>
        <p:txBody>
          <a:bodyPr>
            <a:noAutofit/>
          </a:bodyPr>
          <a:lstStyle/>
          <a:p>
            <a:r>
              <a:rPr lang="en-US" sz="3200" dirty="0"/>
              <a:t>American visual artist living and working in New York</a:t>
            </a:r>
          </a:p>
          <a:p>
            <a:r>
              <a:rPr lang="en-US" sz="3200" dirty="0"/>
              <a:t>Born in Rockville, Connecticut in 1978</a:t>
            </a:r>
          </a:p>
          <a:p>
            <a:r>
              <a:rPr lang="en-US" sz="3200" dirty="0"/>
              <a:t>Studied at Parsons School of Design in New York</a:t>
            </a:r>
          </a:p>
          <a:p>
            <a:r>
              <a:rPr lang="en-US" sz="3200" dirty="0"/>
              <a:t>Received her Bachelor of Fine Arts from Pacific Northwest College of Art in Portland, Oregon</a:t>
            </a:r>
          </a:p>
          <a:p>
            <a:r>
              <a:rPr lang="en-US" sz="3200" dirty="0"/>
              <a:t>Recipient of a Yale University   School of Art Fellowship</a:t>
            </a:r>
          </a:p>
        </p:txBody>
      </p:sp>
      <p:pic>
        <p:nvPicPr>
          <p:cNvPr id="2050" name="Picture 2" descr="http://www.art21.org/newyorkcloseup/wp-content/uploads/2013/06/art21-mary-mattingly-001-540x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215" y="3971924"/>
            <a:ext cx="5427785" cy="28860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olneyfriends.org/wp-content/uploads/2015/07/parsons-the-new-school-for-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085" y="473074"/>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graphiq.com/sites/default/files/10/media/images/Pacific_Northwest_College_of_Art_2223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978" y="1958305"/>
            <a:ext cx="2603930" cy="179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6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457092" cy="1325563"/>
          </a:xfrm>
        </p:spPr>
        <p:txBody>
          <a:bodyPr/>
          <a:lstStyle/>
          <a:p>
            <a:r>
              <a:rPr lang="en-US" dirty="0"/>
              <a:t>Mattingly’s work</a:t>
            </a:r>
          </a:p>
        </p:txBody>
      </p:sp>
      <p:sp>
        <p:nvSpPr>
          <p:cNvPr id="3" name="Content Placeholder 2"/>
          <p:cNvSpPr>
            <a:spLocks noGrp="1"/>
          </p:cNvSpPr>
          <p:nvPr>
            <p:ph idx="1"/>
          </p:nvPr>
        </p:nvSpPr>
        <p:spPr>
          <a:xfrm>
            <a:off x="838200" y="1825625"/>
            <a:ext cx="5761892" cy="4351338"/>
          </a:xfrm>
        </p:spPr>
        <p:txBody>
          <a:bodyPr>
            <a:normAutofit/>
          </a:bodyPr>
          <a:lstStyle/>
          <a:p>
            <a:r>
              <a:rPr lang="en-US" sz="3500" dirty="0"/>
              <a:t>investigates and critiques her personal consumer footprint through sculptures, performances, and photographs </a:t>
            </a:r>
          </a:p>
        </p:txBody>
      </p:sp>
      <p:pic>
        <p:nvPicPr>
          <p:cNvPr id="3074" name="Picture 2" descr="https://roughcopymag.files.wordpress.com/2010/02/mg_99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032" y="253511"/>
            <a:ext cx="4214446" cy="632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52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77" y="60593"/>
            <a:ext cx="3999123" cy="1630095"/>
          </a:xfrm>
        </p:spPr>
        <p:txBody>
          <a:bodyPr/>
          <a:lstStyle/>
          <a:p>
            <a:r>
              <a:rPr lang="en-US" i="1" dirty="0"/>
              <a:t>Drum</a:t>
            </a:r>
            <a:r>
              <a:rPr lang="en-US" dirty="0"/>
              <a:t> (2014)</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809" b="5430"/>
          <a:stretch/>
        </p:blipFill>
        <p:spPr>
          <a:xfrm>
            <a:off x="4286751" y="60593"/>
            <a:ext cx="7489285" cy="6797407"/>
          </a:xfrm>
        </p:spPr>
      </p:pic>
      <p:sp>
        <p:nvSpPr>
          <p:cNvPr id="3" name="Rectangle 2"/>
          <p:cNvSpPr/>
          <p:nvPr/>
        </p:nvSpPr>
        <p:spPr>
          <a:xfrm>
            <a:off x="370758" y="1864590"/>
            <a:ext cx="4118113" cy="4093428"/>
          </a:xfrm>
          <a:prstGeom prst="rect">
            <a:avLst/>
          </a:prstGeom>
        </p:spPr>
        <p:txBody>
          <a:bodyPr wrap="square">
            <a:spAutoFit/>
          </a:bodyPr>
          <a:lstStyle/>
          <a:p>
            <a:r>
              <a:rPr lang="en-US" sz="2600" dirty="0"/>
              <a:t>“I needed to turn my useful objects into something useless so wrapped them into boulders to show their mass and obstruction. I decided to live my life from now on without them, in their place  I’m faced with sculptures of excess that are very Sisyphean.”</a:t>
            </a:r>
          </a:p>
        </p:txBody>
      </p:sp>
    </p:spTree>
    <p:extLst>
      <p:ext uri="{BB962C8B-B14F-4D97-AF65-F5344CB8AC3E}">
        <p14:creationId xmlns:p14="http://schemas.microsoft.com/office/powerpoint/2010/main" val="1076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69" y="2469346"/>
            <a:ext cx="6037244" cy="1325563"/>
          </a:xfrm>
        </p:spPr>
        <p:txBody>
          <a:bodyPr/>
          <a:lstStyle/>
          <a:p>
            <a:r>
              <a:rPr lang="en-US" i="1" dirty="0"/>
              <a:t>A Week Without Speaking</a:t>
            </a:r>
            <a:r>
              <a:rPr lang="en-US" dirty="0"/>
              <a:t> </a:t>
            </a:r>
            <a:br>
              <a:rPr lang="en-US" dirty="0"/>
            </a:br>
            <a:r>
              <a:rPr lang="en-US" dirty="0"/>
              <a:t>(2012)</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27639" y="451691"/>
            <a:ext cx="5883007" cy="6037244"/>
          </a:xfrm>
        </p:spPr>
      </p:pic>
    </p:spTree>
    <p:extLst>
      <p:ext uri="{BB962C8B-B14F-4D97-AF65-F5344CB8AC3E}">
        <p14:creationId xmlns:p14="http://schemas.microsoft.com/office/powerpoint/2010/main" val="231996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418" y="377711"/>
            <a:ext cx="6583496" cy="1325563"/>
          </a:xfrm>
        </p:spPr>
        <p:txBody>
          <a:bodyPr>
            <a:normAutofit/>
          </a:bodyPr>
          <a:lstStyle/>
          <a:p>
            <a:pPr algn="r"/>
            <a:r>
              <a:rPr lang="en-US" sz="4200" i="1" dirty="0"/>
              <a:t>Nine Chains to the Moon </a:t>
            </a:r>
            <a:r>
              <a:rPr lang="en-US" sz="4200" dirty="0"/>
              <a:t>(2013)</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371" y="236959"/>
            <a:ext cx="6358826" cy="6351127"/>
          </a:xfrm>
        </p:spPr>
      </p:pic>
      <p:sp>
        <p:nvSpPr>
          <p:cNvPr id="3" name="Rectangle 2"/>
          <p:cNvSpPr/>
          <p:nvPr/>
        </p:nvSpPr>
        <p:spPr>
          <a:xfrm>
            <a:off x="7295320" y="2917638"/>
            <a:ext cx="4452731" cy="3108543"/>
          </a:xfrm>
          <a:prstGeom prst="rect">
            <a:avLst/>
          </a:prstGeom>
        </p:spPr>
        <p:txBody>
          <a:bodyPr wrap="square">
            <a:spAutoFit/>
          </a:bodyPr>
          <a:lstStyle/>
          <a:p>
            <a:r>
              <a:rPr lang="en-US" sz="2800" dirty="0"/>
              <a:t>“You're faced with it in a way that's very different from being faced with your possessions in their individual forms because when you bundle them, they're oppressive.” </a:t>
            </a:r>
          </a:p>
        </p:txBody>
      </p:sp>
    </p:spTree>
    <p:extLst>
      <p:ext uri="{BB962C8B-B14F-4D97-AF65-F5344CB8AC3E}">
        <p14:creationId xmlns:p14="http://schemas.microsoft.com/office/powerpoint/2010/main" val="42050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161" y="1395693"/>
            <a:ext cx="6465277" cy="4388880"/>
          </a:xfrm>
        </p:spPr>
        <p:txBody>
          <a:bodyPr>
            <a:normAutofit/>
          </a:bodyPr>
          <a:lstStyle/>
          <a:p>
            <a:pPr marL="0" indent="0" algn="ctr">
              <a:buNone/>
            </a:pPr>
            <a:r>
              <a:rPr lang="en-US" sz="3800" u="sng" dirty="0"/>
              <a:t>Reflect &amp; Respond</a:t>
            </a:r>
          </a:p>
          <a:p>
            <a:pPr marL="0" indent="0">
              <a:buNone/>
            </a:pPr>
            <a:endParaRPr lang="en-US" sz="3800" dirty="0"/>
          </a:p>
          <a:p>
            <a:pPr marL="0" indent="0">
              <a:buNone/>
            </a:pPr>
            <a:r>
              <a:rPr lang="en-US" sz="3800" dirty="0"/>
              <a:t>“Maybe we need art more today because we’re in a world with so many mass produced things.” </a:t>
            </a:r>
          </a:p>
          <a:p>
            <a:pPr marL="0" indent="0">
              <a:buNone/>
            </a:pPr>
            <a:r>
              <a:rPr lang="en-US" sz="3800" dirty="0"/>
              <a:t>			</a:t>
            </a:r>
            <a:r>
              <a:rPr lang="en-US" sz="3500" dirty="0"/>
              <a:t>--- Mary Mattingly</a:t>
            </a:r>
          </a:p>
        </p:txBody>
      </p:sp>
      <p:pic>
        <p:nvPicPr>
          <p:cNvPr id="5122" name="Picture 2" descr="http://expspace.risd.edu/wp-content/uploads/image-4-270x2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477" y="972406"/>
            <a:ext cx="4548553" cy="45485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0062033" y="312291"/>
            <a:ext cx="1232132" cy="369332"/>
          </a:xfrm>
          <a:prstGeom prst="rect">
            <a:avLst/>
          </a:prstGeom>
        </p:spPr>
        <p:txBody>
          <a:bodyPr wrap="none">
            <a:spAutoFit/>
          </a:bodyPr>
          <a:lstStyle/>
          <a:p>
            <a:pPr algn="ctr"/>
            <a:r>
              <a:rPr lang="en-US" dirty="0"/>
              <a:t>10 minutes</a:t>
            </a:r>
          </a:p>
        </p:txBody>
      </p:sp>
    </p:spTree>
    <p:extLst>
      <p:ext uri="{BB962C8B-B14F-4D97-AF65-F5344CB8AC3E}">
        <p14:creationId xmlns:p14="http://schemas.microsoft.com/office/powerpoint/2010/main" val="3584881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Day 2</a:t>
            </a:r>
          </a:p>
        </p:txBody>
      </p:sp>
      <p:sp>
        <p:nvSpPr>
          <p:cNvPr id="5" name="Text Placeholder 4"/>
          <p:cNvSpPr>
            <a:spLocks noGrp="1"/>
          </p:cNvSpPr>
          <p:nvPr>
            <p:ph type="body" idx="1"/>
          </p:nvPr>
        </p:nvSpPr>
        <p:spPr/>
        <p:txBody>
          <a:bodyPr>
            <a:noAutofit/>
          </a:bodyPr>
          <a:lstStyle/>
          <a:p>
            <a:r>
              <a:rPr lang="en-US" sz="3500" dirty="0"/>
              <a:t>Extraction and Responsibility: </a:t>
            </a:r>
          </a:p>
          <a:p>
            <a:r>
              <a:rPr lang="en-US" sz="3500" dirty="0"/>
              <a:t>Exploring Ecological </a:t>
            </a:r>
            <a:r>
              <a:rPr lang="en-US" sz="3500" dirty="0" err="1"/>
              <a:t>Footprinting</a:t>
            </a:r>
            <a:r>
              <a:rPr lang="en-US" sz="3500" dirty="0"/>
              <a:t> through the work of Mary Mattingly</a:t>
            </a:r>
          </a:p>
          <a:p>
            <a:endParaRPr lang="en-US" sz="3500" dirty="0"/>
          </a:p>
        </p:txBody>
      </p:sp>
      <p:pic>
        <p:nvPicPr>
          <p:cNvPr id="8194" name="Picture 2" descr="Image result for artist mary matting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813" y="477078"/>
            <a:ext cx="3900902" cy="390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91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1685</Words>
  <Application>Microsoft Macintosh PowerPoint</Application>
  <PresentationFormat>Widescreen</PresentationFormat>
  <Paragraphs>136</Paragraphs>
  <Slides>18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graphik</vt:lpstr>
      <vt:lpstr>Symbol</vt:lpstr>
      <vt:lpstr>Times New Roman</vt:lpstr>
      <vt:lpstr>Univers 45 Light</vt:lpstr>
      <vt:lpstr>Wingdings</vt:lpstr>
      <vt:lpstr>Office Theme</vt:lpstr>
      <vt:lpstr>Pull (2013)</vt:lpstr>
      <vt:lpstr>Extraction and Responsibility:</vt:lpstr>
      <vt:lpstr>Mary Mattingly</vt:lpstr>
      <vt:lpstr>Mattingly’s work</vt:lpstr>
      <vt:lpstr>Drum (2014)</vt:lpstr>
      <vt:lpstr>A Week Without Speaking  (2012)</vt:lpstr>
      <vt:lpstr>Nine Chains to the Moon (2013)</vt:lpstr>
      <vt:lpstr>PowerPoint Presentation</vt:lpstr>
      <vt:lpstr>Day 2</vt:lpstr>
      <vt:lpstr>Think about:</vt:lpstr>
      <vt:lpstr>PowerPoint Presentation</vt:lpstr>
      <vt:lpstr>Own-It (2013-ongoing)</vt:lpstr>
      <vt:lpstr>Video</vt:lpstr>
      <vt:lpstr>Research! Documenting Your Personal Objects </vt:lpstr>
      <vt:lpstr>Think-Pair-Share</vt:lpstr>
      <vt:lpstr>PowerPoint Presentation</vt:lpstr>
      <vt:lpstr>Write!</vt:lpstr>
      <vt:lpstr>PowerPoint Presentation</vt:lpstr>
    </vt:vector>
  </TitlesOfParts>
  <Company>University of South Florida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Barbara</dc:creator>
  <cp:lastModifiedBy>Fuller, Don</cp:lastModifiedBy>
  <cp:revision>57</cp:revision>
  <dcterms:created xsi:type="dcterms:W3CDTF">2016-06-06T17:41:43Z</dcterms:created>
  <dcterms:modified xsi:type="dcterms:W3CDTF">2018-10-15T18:33:40Z</dcterms:modified>
</cp:coreProperties>
</file>