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5" r:id="rId3"/>
    <p:sldId id="258" r:id="rId4"/>
    <p:sldId id="270" r:id="rId5"/>
    <p:sldId id="266" r:id="rId6"/>
    <p:sldId id="260" r:id="rId7"/>
    <p:sldId id="267" r:id="rId8"/>
    <p:sldId id="268" r:id="rId9"/>
    <p:sldId id="259" r:id="rId10"/>
    <p:sldId id="269" r:id="rId11"/>
    <p:sldId id="262" r:id="rId12"/>
    <p:sldId id="261"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62" autoAdjust="0"/>
  </p:normalViewPr>
  <p:slideViewPr>
    <p:cSldViewPr snapToGrid="0" snapToObjects="1">
      <p:cViewPr varScale="1">
        <p:scale>
          <a:sx n="60" d="100"/>
          <a:sy n="60" d="100"/>
        </p:scale>
        <p:origin x="-8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1E1C3-90AC-524B-A299-544EC355E053}" type="datetimeFigureOut">
              <a:rPr lang="en-US" smtClean="0"/>
              <a:t>1/25/19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F2AF3-DACF-A94E-AE72-51EE51CA90EC}" type="slidenum">
              <a:rPr lang="en-US" smtClean="0"/>
              <a:t>‹#›</a:t>
            </a:fld>
            <a:endParaRPr lang="en-US"/>
          </a:p>
        </p:txBody>
      </p:sp>
    </p:spTree>
    <p:extLst>
      <p:ext uri="{BB962C8B-B14F-4D97-AF65-F5344CB8AC3E}">
        <p14:creationId xmlns:p14="http://schemas.microsoft.com/office/powerpoint/2010/main" val="1813571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FLHt5IQtI4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Provide students with 1-2 minutes to view the image silently.  Then, begin analysis and discussion (having students build on each other’s observations) by asking:</a:t>
            </a:r>
          </a:p>
          <a:p>
            <a:pPr lvl="0"/>
            <a:r>
              <a:rPr lang="en-US" sz="1200" kern="1200" dirty="0" smtClean="0">
                <a:solidFill>
                  <a:schemeClr val="tx1"/>
                </a:solidFill>
                <a:effectLst/>
                <a:latin typeface="+mn-lt"/>
                <a:ea typeface="+mn-ea"/>
                <a:cs typeface="+mn-cs"/>
              </a:rPr>
              <a:t>What’s going on in this painting?</a:t>
            </a:r>
          </a:p>
          <a:p>
            <a:pPr lvl="0"/>
            <a:r>
              <a:rPr lang="en-US" sz="1200" kern="1200" dirty="0" smtClean="0">
                <a:solidFill>
                  <a:schemeClr val="tx1"/>
                </a:solidFill>
                <a:effectLst/>
                <a:latin typeface="+mn-lt"/>
                <a:ea typeface="+mn-ea"/>
                <a:cs typeface="+mn-cs"/>
              </a:rPr>
              <a:t>What do you see that makes you say that?</a:t>
            </a:r>
          </a:p>
          <a:p>
            <a:pPr lvl="0"/>
            <a:r>
              <a:rPr lang="en-US" sz="1200" kern="1200" dirty="0" smtClean="0">
                <a:solidFill>
                  <a:schemeClr val="tx1"/>
                </a:solidFill>
                <a:effectLst/>
                <a:latin typeface="+mn-lt"/>
                <a:ea typeface="+mn-ea"/>
                <a:cs typeface="+mn-cs"/>
              </a:rPr>
              <a:t>What more can we find?</a:t>
            </a:r>
          </a:p>
          <a:p>
            <a:endParaRPr lang="en-US" dirty="0" smtClean="0"/>
          </a:p>
          <a:p>
            <a:r>
              <a:rPr lang="en-US" sz="1200" kern="1200" dirty="0" smtClean="0">
                <a:solidFill>
                  <a:schemeClr val="tx1"/>
                </a:solidFill>
                <a:effectLst/>
                <a:latin typeface="+mn-lt"/>
                <a:ea typeface="+mn-ea"/>
                <a:cs typeface="+mn-cs"/>
              </a:rPr>
              <a:t>Probe further by asking:</a:t>
            </a:r>
          </a:p>
          <a:p>
            <a:pPr lvl="0"/>
            <a:r>
              <a:rPr lang="en-US" sz="1200" kern="1200" dirty="0" smtClean="0">
                <a:solidFill>
                  <a:schemeClr val="tx1"/>
                </a:solidFill>
                <a:effectLst/>
                <a:latin typeface="+mn-lt"/>
                <a:ea typeface="+mn-ea"/>
                <a:cs typeface="+mn-cs"/>
              </a:rPr>
              <a:t>Where is the setting of this painting?</a:t>
            </a:r>
          </a:p>
          <a:p>
            <a:pPr lvl="0"/>
            <a:r>
              <a:rPr lang="en-US" sz="1200" kern="1200" dirty="0" smtClean="0">
                <a:solidFill>
                  <a:schemeClr val="tx1"/>
                </a:solidFill>
                <a:effectLst/>
                <a:latin typeface="+mn-lt"/>
                <a:ea typeface="+mn-ea"/>
                <a:cs typeface="+mn-cs"/>
              </a:rPr>
              <a:t>Why do you think this setting is portrayed in this manner?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Debrief the discussion of the painting by telling students that New York-based artist, Jorge </a:t>
            </a:r>
            <a:r>
              <a:rPr lang="en-US" sz="1200" kern="1200" dirty="0" err="1" smtClean="0">
                <a:solidFill>
                  <a:schemeClr val="tx1"/>
                </a:solidFill>
                <a:effectLst/>
                <a:latin typeface="+mn-lt"/>
                <a:ea typeface="+mn-ea"/>
                <a:cs typeface="+mn-cs"/>
              </a:rPr>
              <a:t>Tacla</a:t>
            </a:r>
            <a:r>
              <a:rPr lang="en-US" sz="1200" kern="1200" dirty="0" smtClean="0">
                <a:solidFill>
                  <a:schemeClr val="tx1"/>
                </a:solidFill>
                <a:effectLst/>
                <a:latin typeface="+mn-lt"/>
                <a:ea typeface="+mn-ea"/>
                <a:cs typeface="+mn-cs"/>
              </a:rPr>
              <a:t>, created the painting.  It is part of a series titled </a:t>
            </a:r>
            <a:r>
              <a:rPr lang="en-US" sz="1200" i="1" kern="1200" dirty="0" smtClean="0">
                <a:solidFill>
                  <a:schemeClr val="tx1"/>
                </a:solidFill>
                <a:effectLst/>
                <a:latin typeface="+mn-lt"/>
                <a:ea typeface="+mn-ea"/>
                <a:cs typeface="+mn-cs"/>
              </a:rPr>
              <a:t>Sign of Abandonment</a:t>
            </a:r>
            <a:r>
              <a:rPr lang="en-US" sz="1200" kern="1200" dirty="0" smtClean="0">
                <a:solidFill>
                  <a:schemeClr val="tx1"/>
                </a:solidFill>
                <a:effectLst/>
                <a:latin typeface="+mn-lt"/>
                <a:ea typeface="+mn-ea"/>
                <a:cs typeface="+mn-cs"/>
              </a:rPr>
              <a:t> (2018).</a:t>
            </a:r>
          </a:p>
          <a:p>
            <a:endParaRPr lang="en-US" dirty="0" smtClean="0"/>
          </a:p>
          <a:p>
            <a:r>
              <a:rPr lang="en-US" dirty="0" smtClean="0"/>
              <a:t>Sign</a:t>
            </a:r>
            <a:r>
              <a:rPr lang="en-US" baseline="0" dirty="0" smtClean="0"/>
              <a:t> of Abandonment 30, 2018</a:t>
            </a:r>
            <a:endParaRPr lang="en-US" dirty="0" smtClean="0"/>
          </a:p>
          <a:p>
            <a:r>
              <a:rPr lang="en-US" dirty="0" smtClean="0"/>
              <a:t>Image:</a:t>
            </a:r>
            <a:r>
              <a:rPr lang="en-US" baseline="0" dirty="0" smtClean="0"/>
              <a:t> </a:t>
            </a:r>
            <a:r>
              <a:rPr lang="en-US" dirty="0" smtClean="0"/>
              <a:t>https://</a:t>
            </a:r>
            <a:r>
              <a:rPr lang="en-US" dirty="0" err="1" smtClean="0"/>
              <a:t>jorgetacla.com</a:t>
            </a:r>
            <a:r>
              <a:rPr lang="en-US" dirty="0" smtClean="0"/>
              <a:t>/ABOUT</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1</a:t>
            </a:fld>
            <a:endParaRPr lang="en-US"/>
          </a:p>
        </p:txBody>
      </p:sp>
    </p:spTree>
    <p:extLst>
      <p:ext uri="{BB962C8B-B14F-4D97-AF65-F5344CB8AC3E}">
        <p14:creationId xmlns:p14="http://schemas.microsoft.com/office/powerpoint/2010/main" val="237797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painting, </a:t>
            </a:r>
            <a:r>
              <a:rPr lang="en-US" baseline="0" dirty="0" err="1" smtClean="0"/>
              <a:t>Taclas</a:t>
            </a:r>
            <a:r>
              <a:rPr lang="en-US" baseline="0" dirty="0" smtClean="0"/>
              <a:t> presents the city of Homs. </a:t>
            </a:r>
            <a:r>
              <a:rPr lang="en-US" baseline="0" dirty="0" err="1" smtClean="0"/>
              <a:t>Tacla</a:t>
            </a:r>
            <a:r>
              <a:rPr lang="en-US" baseline="0" dirty="0" smtClean="0"/>
              <a:t> describes Homs as a city about to disappear and his paintings capture the moment before.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“Chilean artist Jorge </a:t>
            </a:r>
            <a:r>
              <a:rPr lang="en-US" sz="1200" kern="1200" dirty="0" err="1" smtClean="0">
                <a:solidFill>
                  <a:schemeClr val="tx1"/>
                </a:solidFill>
                <a:effectLst/>
                <a:latin typeface="+mn-lt"/>
                <a:ea typeface="+mn-ea"/>
                <a:cs typeface="+mn-cs"/>
              </a:rPr>
              <a:t>Tacla</a:t>
            </a:r>
            <a:r>
              <a:rPr lang="en-US" sz="1200" kern="1200" dirty="0" smtClean="0">
                <a:solidFill>
                  <a:schemeClr val="tx1"/>
                </a:solidFill>
                <a:effectLst/>
                <a:latin typeface="+mn-lt"/>
                <a:ea typeface="+mn-ea"/>
                <a:cs typeface="+mn-cs"/>
              </a:rPr>
              <a:t> uses oil paint and cold wax on his 26-foot-long canvas to eerily evoke an entire cityscape reduced to hollowed-out buildings. The expanse of abandoned high-rises resembles the caves of the Puebla Indians who carved out dwellings in the sides of cliffs centuries ago.” (J.</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Milani</a:t>
            </a:r>
            <a:r>
              <a:rPr lang="en-US" sz="1200" kern="1200" dirty="0" smtClean="0">
                <a:solidFill>
                  <a:schemeClr val="tx1"/>
                </a:solidFill>
                <a:effectLst/>
                <a:latin typeface="+mn-lt"/>
                <a:ea typeface="+mn-ea"/>
                <a:cs typeface="+mn-cs"/>
              </a:rPr>
              <a:t>, 2019, </a:t>
            </a:r>
            <a:r>
              <a:rPr lang="en-US" sz="1200" i="1" kern="1200" dirty="0" smtClean="0">
                <a:solidFill>
                  <a:schemeClr val="tx1"/>
                </a:solidFill>
                <a:effectLst/>
                <a:latin typeface="+mn-lt"/>
                <a:ea typeface="+mn-ea"/>
                <a:cs typeface="+mn-cs"/>
              </a:rPr>
              <a:t>Tampa Bay Times</a:t>
            </a:r>
            <a:r>
              <a:rPr lang="en-US" sz="1200" kern="1200" dirty="0" smtClean="0">
                <a:solidFill>
                  <a:schemeClr val="tx1"/>
                </a:solidFill>
                <a:effectLst/>
                <a:latin typeface="+mn-lt"/>
                <a:ea typeface="+mn-ea"/>
                <a:cs typeface="+mn-cs"/>
              </a:rPr>
              <a:t>)</a:t>
            </a:r>
          </a:p>
          <a:p>
            <a:endParaRPr lang="en-US" baseline="0" dirty="0" smtClean="0"/>
          </a:p>
          <a:p>
            <a:r>
              <a:rPr lang="en-US" sz="1200" kern="1200" dirty="0" smtClean="0">
                <a:solidFill>
                  <a:schemeClr val="tx1"/>
                </a:solidFill>
                <a:effectLst/>
                <a:latin typeface="+mn-lt"/>
                <a:ea typeface="+mn-ea"/>
                <a:cs typeface="+mn-cs"/>
              </a:rPr>
              <a:t>Ask students:</a:t>
            </a:r>
          </a:p>
          <a:p>
            <a:pPr lvl="0"/>
            <a:r>
              <a:rPr lang="en-US" sz="1200" kern="1200" dirty="0" smtClean="0">
                <a:solidFill>
                  <a:schemeClr val="tx1"/>
                </a:solidFill>
                <a:effectLst/>
                <a:latin typeface="+mn-lt"/>
                <a:ea typeface="+mn-ea"/>
                <a:cs typeface="+mn-cs"/>
              </a:rPr>
              <a:t>What do you notice about this picture that is different from the first painting we viewed in this lesson? What is similar?</a:t>
            </a:r>
          </a:p>
          <a:p>
            <a:pPr lvl="0"/>
            <a:r>
              <a:rPr lang="en-US" sz="1200" kern="1200" dirty="0" smtClean="0">
                <a:solidFill>
                  <a:schemeClr val="tx1"/>
                </a:solidFill>
                <a:effectLst/>
                <a:latin typeface="+mn-lt"/>
                <a:ea typeface="+mn-ea"/>
                <a:cs typeface="+mn-cs"/>
              </a:rPr>
              <a:t>Why do you think the artist has chosen to include both paintings in the series titled “Signs of Abandonment”?</a:t>
            </a:r>
          </a:p>
          <a:p>
            <a:endParaRPr lang="en-US" dirty="0" smtClean="0"/>
          </a:p>
          <a:p>
            <a:endParaRPr lang="en-US" dirty="0" smtClean="0"/>
          </a:p>
          <a:p>
            <a:endParaRPr lang="en-US" dirty="0" smtClean="0"/>
          </a:p>
          <a:p>
            <a:r>
              <a:rPr lang="en-US" dirty="0" smtClean="0"/>
              <a:t>Sign of Abandonment</a:t>
            </a:r>
            <a:r>
              <a:rPr lang="en-US" baseline="0" dirty="0" smtClean="0"/>
              <a:t>, 20</a:t>
            </a:r>
            <a:endParaRPr lang="en-US" dirty="0" smtClean="0"/>
          </a:p>
          <a:p>
            <a:r>
              <a:rPr lang="en-US" dirty="0" smtClean="0"/>
              <a:t>Image credit: https://</a:t>
            </a:r>
            <a:r>
              <a:rPr lang="en-US" dirty="0" err="1" smtClean="0"/>
              <a:t>jorgetacla.com</a:t>
            </a:r>
            <a:r>
              <a:rPr lang="en-US" dirty="0" smtClean="0"/>
              <a:t>/SIGN-OF-ABANDONMENT-SERIES</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11</a:t>
            </a:fld>
            <a:endParaRPr lang="en-US"/>
          </a:p>
        </p:txBody>
      </p:sp>
    </p:spTree>
    <p:extLst>
      <p:ext uri="{BB962C8B-B14F-4D97-AF65-F5344CB8AC3E}">
        <p14:creationId xmlns:p14="http://schemas.microsoft.com/office/powerpoint/2010/main" val="61914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Tacla</a:t>
            </a:r>
            <a:r>
              <a:rPr lang="en-US" dirty="0" smtClean="0"/>
              <a:t> describes his works as creating a “visible</a:t>
            </a:r>
            <a:r>
              <a:rPr lang="en-US" baseline="0" dirty="0" smtClean="0"/>
              <a:t> memory of contemporary history”. It is a </a:t>
            </a:r>
            <a:r>
              <a:rPr lang="en-US" sz="1200" i="1" u="none" kern="1200" dirty="0" smtClean="0">
                <a:solidFill>
                  <a:schemeClr val="tx1"/>
                </a:solidFill>
                <a:effectLst/>
                <a:latin typeface="+mn-lt"/>
                <a:ea typeface="+mn-ea"/>
                <a:cs typeface="+mn-cs"/>
              </a:rPr>
              <a:t>quadriptych </a:t>
            </a:r>
            <a:r>
              <a:rPr lang="en-US" sz="1200" u="none" kern="1200" dirty="0" smtClean="0">
                <a:solidFill>
                  <a:schemeClr val="tx1"/>
                </a:solidFill>
                <a:effectLst/>
                <a:latin typeface="+mn-lt"/>
                <a:ea typeface="+mn-ea"/>
                <a:cs typeface="+mn-cs"/>
              </a:rPr>
              <a:t>(a picture or series of pictures painted on four panels).</a:t>
            </a:r>
            <a:endParaRPr lang="en-US" u="none" baseline="0" dirty="0" smtClean="0"/>
          </a:p>
          <a:p>
            <a:endParaRPr lang="en-US" baseline="0" dirty="0" smtClean="0"/>
          </a:p>
          <a:p>
            <a:r>
              <a:rPr lang="en-US" baseline="0" dirty="0" smtClean="0"/>
              <a:t>Ask students: </a:t>
            </a:r>
          </a:p>
          <a:p>
            <a:pPr marL="171450" indent="-171450">
              <a:buFont typeface="Arial"/>
              <a:buChar char="•"/>
            </a:pPr>
            <a:r>
              <a:rPr lang="en-US" baseline="0" dirty="0" smtClean="0"/>
              <a:t>In what ways is the destruction of the city of Homs important to our understanding of history? </a:t>
            </a:r>
          </a:p>
          <a:p>
            <a:pPr marL="171450" indent="-171450">
              <a:buFont typeface="Arial"/>
              <a:buChar char="•"/>
            </a:pPr>
            <a:r>
              <a:rPr lang="en-US" baseline="0" dirty="0" smtClean="0"/>
              <a:t>Why do you think </a:t>
            </a:r>
            <a:r>
              <a:rPr lang="en-US" baseline="0" dirty="0" err="1" smtClean="0"/>
              <a:t>Tacla</a:t>
            </a:r>
            <a:r>
              <a:rPr lang="en-US" baseline="0" dirty="0" smtClean="0"/>
              <a:t> chooses to portray destruction using his ghost-like method of painting? Explain your response</a:t>
            </a:r>
            <a:endParaRPr lang="en-US" dirty="0" smtClean="0"/>
          </a:p>
          <a:p>
            <a:r>
              <a:rPr lang="en-US" dirty="0" smtClean="0"/>
              <a:t>Sign</a:t>
            </a:r>
            <a:r>
              <a:rPr lang="en-US" baseline="0" dirty="0" smtClean="0"/>
              <a:t> of Abandonment 34, 2018</a:t>
            </a:r>
            <a:endParaRPr lang="en-US" dirty="0" smtClean="0"/>
          </a:p>
          <a:p>
            <a:r>
              <a:rPr lang="en-US" dirty="0" smtClean="0"/>
              <a:t>Image:</a:t>
            </a:r>
            <a:r>
              <a:rPr lang="en-US" baseline="0" dirty="0" smtClean="0"/>
              <a:t> </a:t>
            </a:r>
            <a:r>
              <a:rPr lang="en-US" dirty="0" smtClean="0"/>
              <a:t>https://</a:t>
            </a:r>
            <a:r>
              <a:rPr lang="en-US" dirty="0" err="1" smtClean="0"/>
              <a:t>jorgetacla.com</a:t>
            </a:r>
            <a:r>
              <a:rPr lang="en-US" dirty="0" smtClean="0"/>
              <a:t>/ABOUT</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12</a:t>
            </a:fld>
            <a:endParaRPr lang="en-US"/>
          </a:p>
        </p:txBody>
      </p:sp>
    </p:spTree>
    <p:extLst>
      <p:ext uri="{BB962C8B-B14F-4D97-AF65-F5344CB8AC3E}">
        <p14:creationId xmlns:p14="http://schemas.microsoft.com/office/powerpoint/2010/main" val="237797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write paragraph responding to the following questions: </a:t>
            </a:r>
          </a:p>
          <a:p>
            <a:r>
              <a:rPr lang="en-US" dirty="0" smtClean="0"/>
              <a:t>In what ways does the quote by Karl Marx relate to the work of Jorge </a:t>
            </a:r>
            <a:r>
              <a:rPr lang="en-US" dirty="0" err="1" smtClean="0"/>
              <a:t>Tacla</a:t>
            </a:r>
            <a:r>
              <a:rPr lang="en-US" dirty="0" smtClean="0"/>
              <a:t>? </a:t>
            </a:r>
          </a:p>
          <a:p>
            <a:r>
              <a:rPr lang="en-US" dirty="0" smtClean="0"/>
              <a:t>What message</a:t>
            </a:r>
            <a:r>
              <a:rPr lang="en-US" baseline="0" dirty="0" smtClean="0"/>
              <a:t> might </a:t>
            </a:r>
            <a:r>
              <a:rPr lang="en-US" baseline="0" dirty="0" err="1" smtClean="0"/>
              <a:t>Tacla</a:t>
            </a:r>
            <a:r>
              <a:rPr lang="en-US" baseline="0" dirty="0" smtClean="0"/>
              <a:t> be trying to convey about man’s ‘relations with his kind’?</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13</a:t>
            </a:fld>
            <a:endParaRPr lang="en-US"/>
          </a:p>
        </p:txBody>
      </p:sp>
    </p:spTree>
    <p:extLst>
      <p:ext uri="{BB962C8B-B14F-4D97-AF65-F5344CB8AC3E}">
        <p14:creationId xmlns:p14="http://schemas.microsoft.com/office/powerpoint/2010/main" val="95907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a:t>
            </a:r>
          </a:p>
          <a:p>
            <a:pPr lvl="0"/>
            <a:r>
              <a:rPr lang="en-US" sz="1200" kern="1200" dirty="0" smtClean="0">
                <a:solidFill>
                  <a:schemeClr val="tx1"/>
                </a:solidFill>
                <a:effectLst/>
                <a:latin typeface="+mn-lt"/>
                <a:ea typeface="+mn-ea"/>
                <a:cs typeface="+mn-cs"/>
              </a:rPr>
              <a:t>What message do you think the artist is trying to convey with the title of the series, “Sign of Abandonment”?</a:t>
            </a:r>
          </a:p>
          <a:p>
            <a:pPr lvl="0"/>
            <a:r>
              <a:rPr lang="en-US" sz="1200" kern="1200" dirty="0" smtClean="0">
                <a:solidFill>
                  <a:schemeClr val="tx1"/>
                </a:solidFill>
                <a:effectLst/>
                <a:latin typeface="+mn-lt"/>
                <a:ea typeface="+mn-ea"/>
                <a:cs typeface="+mn-cs"/>
              </a:rPr>
              <a:t>Why do you think the artist has chosen this image to include in the series?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Engage students in a brief discussion predicting the intent behind the artist’s work prior to advancing to the title slide.</a:t>
            </a:r>
          </a:p>
          <a:p>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2</a:t>
            </a:fld>
            <a:endParaRPr lang="en-US"/>
          </a:p>
        </p:txBody>
      </p:sp>
    </p:spTree>
    <p:extLst>
      <p:ext uri="{BB962C8B-B14F-4D97-AF65-F5344CB8AC3E}">
        <p14:creationId xmlns:p14="http://schemas.microsoft.com/office/powerpoint/2010/main" val="286000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description of </a:t>
            </a:r>
            <a:r>
              <a:rPr lang="en-US" sz="1200" kern="1200" dirty="0" err="1" smtClean="0">
                <a:solidFill>
                  <a:schemeClr val="tx1"/>
                </a:solidFill>
                <a:effectLst/>
                <a:latin typeface="+mn-lt"/>
                <a:ea typeface="+mn-ea"/>
                <a:cs typeface="+mn-cs"/>
              </a:rPr>
              <a:t>Tacla’s</a:t>
            </a:r>
            <a:r>
              <a:rPr lang="en-US" sz="1200" kern="1200" dirty="0" smtClean="0">
                <a:solidFill>
                  <a:schemeClr val="tx1"/>
                </a:solidFill>
                <a:effectLst/>
                <a:latin typeface="+mn-lt"/>
                <a:ea typeface="+mn-ea"/>
                <a:cs typeface="+mn-cs"/>
              </a:rPr>
              <a:t> project with students.</a:t>
            </a:r>
          </a:p>
          <a:p>
            <a:r>
              <a:rPr lang="en-US" sz="1200" i="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Through his ghost-like paintings, </a:t>
            </a:r>
            <a:r>
              <a:rPr lang="en-US" sz="1200" kern="1200" dirty="0" err="1" smtClean="0">
                <a:solidFill>
                  <a:schemeClr val="tx1"/>
                </a:solidFill>
                <a:effectLst/>
                <a:latin typeface="+mn-lt"/>
                <a:ea typeface="+mn-ea"/>
                <a:cs typeface="+mn-cs"/>
              </a:rPr>
              <a:t>Tacla</a:t>
            </a:r>
            <a:r>
              <a:rPr lang="en-US" sz="1200" kern="1200" dirty="0" smtClean="0">
                <a:solidFill>
                  <a:schemeClr val="tx1"/>
                </a:solidFill>
                <a:effectLst/>
                <a:latin typeface="+mn-lt"/>
                <a:ea typeface="+mn-ea"/>
                <a:cs typeface="+mn-cs"/>
              </a:rPr>
              <a:t> blurs the formal boundaries between abstraction and representation to present a damaged view of the world.  His paintings explore the invisible structures and systems at work in society.  Today we will discuss </a:t>
            </a:r>
            <a:r>
              <a:rPr lang="en-US" sz="1200" kern="1200" dirty="0" err="1" smtClean="0">
                <a:solidFill>
                  <a:schemeClr val="tx1"/>
                </a:solidFill>
                <a:effectLst/>
                <a:latin typeface="+mn-lt"/>
                <a:ea typeface="+mn-ea"/>
                <a:cs typeface="+mn-cs"/>
              </a:rPr>
              <a:t>Tacla’s</a:t>
            </a:r>
            <a:r>
              <a:rPr lang="en-US" sz="1200" kern="1200" dirty="0" smtClean="0">
                <a:solidFill>
                  <a:schemeClr val="tx1"/>
                </a:solidFill>
                <a:effectLst/>
                <a:latin typeface="+mn-lt"/>
                <a:ea typeface="+mn-ea"/>
                <a:cs typeface="+mn-cs"/>
              </a:rPr>
              <a:t> work, </a:t>
            </a:r>
            <a:r>
              <a:rPr lang="en-US" sz="1200" i="1" kern="1200" dirty="0" smtClean="0">
                <a:solidFill>
                  <a:schemeClr val="tx1"/>
                </a:solidFill>
                <a:effectLst/>
                <a:latin typeface="+mn-lt"/>
                <a:ea typeface="+mn-ea"/>
                <a:cs typeface="+mn-cs"/>
              </a:rPr>
              <a:t>Sign of Abandonment 34 (Homs, All that is Solid Melts Into Air) </a:t>
            </a:r>
            <a:r>
              <a:rPr lang="en-US" sz="1200" kern="1200" dirty="0" smtClean="0">
                <a:solidFill>
                  <a:schemeClr val="tx1"/>
                </a:solidFill>
                <a:effectLst/>
                <a:latin typeface="+mn-lt"/>
                <a:ea typeface="+mn-ea"/>
                <a:cs typeface="+mn-cs"/>
              </a:rPr>
              <a:t>and the Syrian conflict that has led to the destruction of the city of Homs represented in the painting</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desired, reverse back to slides 1 &amp; 2 to review students prediction’s of the artist’s meaning.</a:t>
            </a:r>
          </a:p>
          <a:p>
            <a:endParaRPr lang="en-US" sz="1200" kern="1200" dirty="0" smtClean="0">
              <a:solidFill>
                <a:schemeClr val="tx1"/>
              </a:solidFill>
              <a:effectLst/>
              <a:latin typeface="+mn-lt"/>
              <a:ea typeface="+mn-ea"/>
              <a:cs typeface="+mn-cs"/>
            </a:endParaRPr>
          </a:p>
          <a:p>
            <a:endParaRPr lang="en-US" dirty="0" smtClean="0"/>
          </a:p>
          <a:p>
            <a:r>
              <a:rPr lang="en-US" dirty="0" smtClean="0"/>
              <a:t>Image</a:t>
            </a:r>
            <a:r>
              <a:rPr lang="en-US" baseline="0" dirty="0" smtClean="0"/>
              <a:t> by</a:t>
            </a:r>
            <a:r>
              <a:rPr lang="en-US" dirty="0" smtClean="0"/>
              <a:t> Ari Maldonado,</a:t>
            </a:r>
            <a:r>
              <a:rPr lang="en-US" baseline="0" dirty="0" smtClean="0"/>
              <a:t> retrieved from</a:t>
            </a:r>
            <a:r>
              <a:rPr lang="en-US" dirty="0" smtClean="0"/>
              <a:t> http://</a:t>
            </a:r>
            <a:r>
              <a:rPr lang="en-US" dirty="0" err="1" smtClean="0"/>
              <a:t>lawrenceweschler.com</a:t>
            </a:r>
            <a:r>
              <a:rPr lang="en-US" dirty="0" smtClean="0"/>
              <a:t>/library/article/in-conversation-with-</a:t>
            </a:r>
            <a:r>
              <a:rPr lang="en-US" dirty="0" err="1" smtClean="0"/>
              <a:t>chilean</a:t>
            </a:r>
            <a:r>
              <a:rPr lang="en-US" dirty="0" smtClean="0"/>
              <a:t>-artist-</a:t>
            </a:r>
            <a:r>
              <a:rPr lang="en-US" dirty="0" err="1" smtClean="0"/>
              <a:t>jorge</a:t>
            </a:r>
            <a:r>
              <a:rPr lang="en-US" dirty="0" smtClean="0"/>
              <a:t>-</a:t>
            </a:r>
            <a:r>
              <a:rPr lang="en-US" dirty="0" err="1" smtClean="0"/>
              <a:t>tacla</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3</a:t>
            </a:fld>
            <a:endParaRPr lang="en-US"/>
          </a:p>
        </p:txBody>
      </p:sp>
    </p:spTree>
    <p:extLst>
      <p:ext uri="{BB962C8B-B14F-4D97-AF65-F5344CB8AC3E}">
        <p14:creationId xmlns:p14="http://schemas.microsoft.com/office/powerpoint/2010/main" val="31045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1985 earthquake had a magnitude of 8.0 on the Richter scale. It left 177 people dead, 2,575 injured, 85,358 houses destroyed,</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nd about a million people homeless.</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4</a:t>
            </a:fld>
            <a:endParaRPr lang="en-US"/>
          </a:p>
        </p:txBody>
      </p:sp>
    </p:spTree>
    <p:extLst>
      <p:ext uri="{BB962C8B-B14F-4D97-AF65-F5344CB8AC3E}">
        <p14:creationId xmlns:p14="http://schemas.microsoft.com/office/powerpoint/2010/main" val="87114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a:t>
            </a:r>
          </a:p>
          <a:p>
            <a:pPr lvl="0"/>
            <a:r>
              <a:rPr lang="en-US" sz="1200" kern="1200" dirty="0" smtClean="0">
                <a:solidFill>
                  <a:schemeClr val="tx1"/>
                </a:solidFill>
                <a:effectLst/>
                <a:latin typeface="+mn-lt"/>
                <a:ea typeface="+mn-ea"/>
                <a:cs typeface="+mn-cs"/>
              </a:rPr>
              <a:t>What do you know or what have you heard about the crisis in Syria?</a:t>
            </a:r>
          </a:p>
          <a:p>
            <a:r>
              <a:rPr lang="en-US" sz="1200" kern="1200" dirty="0" smtClean="0">
                <a:solidFill>
                  <a:schemeClr val="tx1"/>
                </a:solidFill>
                <a:effectLst/>
                <a:latin typeface="+mn-lt"/>
                <a:ea typeface="+mn-ea"/>
                <a:cs typeface="+mn-cs"/>
              </a:rPr>
              <a:t>Provide an opportunity for students to share their responses with the class.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Show students the video: “Understanding the Complexities of Syria’s Civil War” (2: 21)</a:t>
            </a:r>
            <a:endParaRPr lang="en-US" dirty="0" smtClean="0">
              <a:effectLst/>
            </a:endParaRPr>
          </a:p>
          <a:p>
            <a:r>
              <a:rPr lang="en-US" sz="1200" u="sng" kern="1200" dirty="0" smtClean="0">
                <a:solidFill>
                  <a:schemeClr val="tx1"/>
                </a:solidFill>
                <a:effectLst/>
                <a:latin typeface="+mn-lt"/>
                <a:ea typeface="+mn-ea"/>
                <a:cs typeface="+mn-cs"/>
                <a:hlinkClick r:id="rId3"/>
              </a:rPr>
              <a:t>https://www.youtube.com/watch?v=FLHt5IQtI40</a:t>
            </a:r>
            <a:endParaRPr lang="en-US" dirty="0" smtClean="0">
              <a:effectLst/>
            </a:endParaRPr>
          </a:p>
          <a:p>
            <a:r>
              <a:rPr lang="en-US" sz="1200" kern="1200" dirty="0" smtClean="0">
                <a:solidFill>
                  <a:schemeClr val="tx1"/>
                </a:solidFill>
                <a:effectLst/>
                <a:latin typeface="+mn-lt"/>
                <a:ea typeface="+mn-ea"/>
                <a:cs typeface="+mn-cs"/>
              </a:rPr>
              <a:t>This video provides a succinct explanation of the conflict in Syria.</a:t>
            </a:r>
            <a:endParaRPr lang="en-US" dirty="0" smtClean="0">
              <a:effectLst/>
            </a:endParaRPr>
          </a:p>
          <a:p>
            <a:endParaRPr lang="en-US" dirty="0" smtClean="0"/>
          </a:p>
          <a:p>
            <a:r>
              <a:rPr lang="en-US" dirty="0" smtClean="0"/>
              <a:t>Image source: https://</a:t>
            </a:r>
            <a:r>
              <a:rPr lang="en-US" dirty="0" err="1" smtClean="0"/>
              <a:t>www.mapsofworld.com</a:t>
            </a:r>
            <a:r>
              <a:rPr lang="en-US" dirty="0" smtClean="0"/>
              <a:t>/</a:t>
            </a:r>
            <a:r>
              <a:rPr lang="en-US" dirty="0" err="1" smtClean="0"/>
              <a:t>syria</a:t>
            </a:r>
            <a:r>
              <a:rPr lang="en-US" dirty="0" smtClean="0"/>
              <a:t>/maps/</a:t>
            </a:r>
            <a:r>
              <a:rPr lang="en-US" dirty="0" err="1" smtClean="0"/>
              <a:t>syria</a:t>
            </a:r>
            <a:r>
              <a:rPr lang="en-US" dirty="0" smtClean="0"/>
              <a:t>-location-</a:t>
            </a:r>
            <a:r>
              <a:rPr lang="en-US" dirty="0" err="1" smtClean="0"/>
              <a:t>map.jpg</a:t>
            </a:r>
            <a:endParaRPr lang="en-US" dirty="0" smtClean="0"/>
          </a:p>
          <a:p>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5</a:t>
            </a:fld>
            <a:endParaRPr lang="en-US"/>
          </a:p>
        </p:txBody>
      </p:sp>
    </p:spTree>
    <p:extLst>
      <p:ext uri="{BB962C8B-B14F-4D97-AF65-F5344CB8AC3E}">
        <p14:creationId xmlns:p14="http://schemas.microsoft.com/office/powerpoint/2010/main" val="99013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NY Times, retrieved from https://</a:t>
            </a:r>
            <a:r>
              <a:rPr lang="en-US" dirty="0" err="1" smtClean="0"/>
              <a:t>www.nytimes.com</a:t>
            </a:r>
            <a:r>
              <a:rPr lang="en-US" dirty="0" smtClean="0"/>
              <a:t>/2011/10/02/world/</a:t>
            </a:r>
            <a:r>
              <a:rPr lang="en-US" dirty="0" err="1" smtClean="0"/>
              <a:t>middleeast</a:t>
            </a:r>
            <a:r>
              <a:rPr lang="en-US" dirty="0" smtClean="0"/>
              <a:t>/</a:t>
            </a:r>
            <a:r>
              <a:rPr lang="en-US" dirty="0" err="1" smtClean="0"/>
              <a:t>homs</a:t>
            </a:r>
            <a:r>
              <a:rPr lang="en-US" dirty="0" smtClean="0"/>
              <a:t>-</a:t>
            </a:r>
            <a:r>
              <a:rPr lang="en-US" dirty="0" err="1" smtClean="0"/>
              <a:t>syria</a:t>
            </a:r>
            <a:r>
              <a:rPr lang="en-US" dirty="0" smtClean="0"/>
              <a:t>-spirals-down-toward-civil-</a:t>
            </a:r>
            <a:r>
              <a:rPr lang="en-US" dirty="0" err="1" smtClean="0"/>
              <a:t>war.html</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6</a:t>
            </a:fld>
            <a:endParaRPr lang="en-US"/>
          </a:p>
        </p:txBody>
      </p:sp>
    </p:spTree>
    <p:extLst>
      <p:ext uri="{BB962C8B-B14F-4D97-AF65-F5344CB8AC3E}">
        <p14:creationId xmlns:p14="http://schemas.microsoft.com/office/powerpoint/2010/main" val="42819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BBC, retrieved from https://</a:t>
            </a:r>
            <a:r>
              <a:rPr lang="en-US" dirty="0" err="1" smtClean="0"/>
              <a:t>www.bbc.com</a:t>
            </a:r>
            <a:r>
              <a:rPr lang="en-US" dirty="0" smtClean="0"/>
              <a:t>/news/world-middle-east-15625642#</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7</a:t>
            </a:fld>
            <a:endParaRPr lang="en-US"/>
          </a:p>
        </p:txBody>
      </p:sp>
    </p:spTree>
    <p:extLst>
      <p:ext uri="{BB962C8B-B14F-4D97-AF65-F5344CB8AC3E}">
        <p14:creationId xmlns:p14="http://schemas.microsoft.com/office/powerpoint/2010/main" val="329869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The Guardian, retrieved from https://</a:t>
            </a:r>
            <a:r>
              <a:rPr lang="en-US" dirty="0" err="1" smtClean="0"/>
              <a:t>www.theguardian.com</a:t>
            </a:r>
            <a:r>
              <a:rPr lang="en-US" dirty="0" smtClean="0"/>
              <a:t>/world/2014/</a:t>
            </a:r>
            <a:r>
              <a:rPr lang="en-US" dirty="0" err="1" smtClean="0"/>
              <a:t>jan</a:t>
            </a:r>
            <a:r>
              <a:rPr lang="en-US" dirty="0" smtClean="0"/>
              <a:t>/26/</a:t>
            </a:r>
            <a:r>
              <a:rPr lang="en-US" dirty="0" err="1" smtClean="0"/>
              <a:t>syria</a:t>
            </a:r>
            <a:r>
              <a:rPr lang="en-US" dirty="0" smtClean="0"/>
              <a:t>-heritage-in-ruins-before-and-after-pictures</a:t>
            </a:r>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9</a:t>
            </a:fld>
            <a:endParaRPr lang="en-US"/>
          </a:p>
        </p:txBody>
      </p:sp>
    </p:spTree>
    <p:extLst>
      <p:ext uri="{BB962C8B-B14F-4D97-AF65-F5344CB8AC3E}">
        <p14:creationId xmlns:p14="http://schemas.microsoft.com/office/powerpoint/2010/main" val="163496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Distribute a copy of the reading to each student. Encourage students to highlight important passages and significant vocabulary as they read.</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Comprehension Check and Discussion: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students have completed the reading and answered the questions, have them debrief either in small groups or as a whole class, comparing their responses with those of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for volunteers to share their answers to the final question:</a:t>
            </a:r>
          </a:p>
          <a:p>
            <a:pPr lvl="0"/>
            <a:r>
              <a:rPr lang="en-US" sz="1200" kern="1200" dirty="0" smtClean="0">
                <a:solidFill>
                  <a:schemeClr val="tx1"/>
                </a:solidFill>
                <a:effectLst/>
                <a:latin typeface="+mn-lt"/>
                <a:ea typeface="+mn-ea"/>
                <a:cs typeface="+mn-cs"/>
              </a:rPr>
              <a:t>Is the </a:t>
            </a:r>
            <a:r>
              <a:rPr lang="en-US" sz="1200" kern="1200" dirty="0" err="1" smtClean="0">
                <a:solidFill>
                  <a:schemeClr val="tx1"/>
                </a:solidFill>
                <a:effectLst/>
                <a:latin typeface="+mn-lt"/>
                <a:ea typeface="+mn-ea"/>
                <a:cs typeface="+mn-cs"/>
              </a:rPr>
              <a:t>Bairuty</a:t>
            </a:r>
            <a:r>
              <a:rPr lang="en-US" sz="1200" kern="1200" dirty="0" smtClean="0">
                <a:solidFill>
                  <a:schemeClr val="tx1"/>
                </a:solidFill>
                <a:effectLst/>
                <a:latin typeface="+mn-lt"/>
                <a:ea typeface="+mn-ea"/>
                <a:cs typeface="+mn-cs"/>
              </a:rPr>
              <a:t> family hopeful about the future of Homs? Explain.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Extend the discussion by asking students:</a:t>
            </a:r>
          </a:p>
          <a:p>
            <a:pPr lvl="0"/>
            <a:r>
              <a:rPr lang="en-US" sz="1200" kern="1200" dirty="0" smtClean="0">
                <a:solidFill>
                  <a:schemeClr val="tx1"/>
                </a:solidFill>
                <a:effectLst/>
                <a:latin typeface="+mn-lt"/>
                <a:ea typeface="+mn-ea"/>
                <a:cs typeface="+mn-cs"/>
              </a:rPr>
              <a:t>What do you think the future holds for the city of Homs? Explain.</a:t>
            </a:r>
          </a:p>
          <a:p>
            <a:endParaRPr lang="en-US" dirty="0"/>
          </a:p>
        </p:txBody>
      </p:sp>
      <p:sp>
        <p:nvSpPr>
          <p:cNvPr id="4" name="Slide Number Placeholder 3"/>
          <p:cNvSpPr>
            <a:spLocks noGrp="1"/>
          </p:cNvSpPr>
          <p:nvPr>
            <p:ph type="sldNum" sz="quarter" idx="10"/>
          </p:nvPr>
        </p:nvSpPr>
        <p:spPr/>
        <p:txBody>
          <a:bodyPr/>
          <a:lstStyle/>
          <a:p>
            <a:fld id="{104F2AF3-DACF-A94E-AE72-51EE51CA90EC}" type="slidenum">
              <a:rPr lang="en-US" smtClean="0"/>
              <a:t>10</a:t>
            </a:fld>
            <a:endParaRPr lang="en-US"/>
          </a:p>
        </p:txBody>
      </p:sp>
    </p:spTree>
    <p:extLst>
      <p:ext uri="{BB962C8B-B14F-4D97-AF65-F5344CB8AC3E}">
        <p14:creationId xmlns:p14="http://schemas.microsoft.com/office/powerpoint/2010/main" val="391607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46779-1F06-6544-8694-DA7AA6D2A871}"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321080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6779-1F06-6544-8694-DA7AA6D2A871}"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6498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6779-1F06-6544-8694-DA7AA6D2A871}"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236466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6779-1F06-6544-8694-DA7AA6D2A871}"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5342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6779-1F06-6544-8694-DA7AA6D2A871}"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212590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46779-1F06-6544-8694-DA7AA6D2A871}"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90311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46779-1F06-6544-8694-DA7AA6D2A871}"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61314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46779-1F06-6544-8694-DA7AA6D2A871}"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365737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6779-1F06-6544-8694-DA7AA6D2A871}"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01711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6779-1F06-6544-8694-DA7AA6D2A871}"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13143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6779-1F06-6544-8694-DA7AA6D2A871}"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77CF0-81D0-714D-885A-1318D7FF88AF}" type="slidenum">
              <a:rPr lang="en-US" smtClean="0"/>
              <a:t>‹#›</a:t>
            </a:fld>
            <a:endParaRPr lang="en-US"/>
          </a:p>
        </p:txBody>
      </p:sp>
    </p:spTree>
    <p:extLst>
      <p:ext uri="{BB962C8B-B14F-4D97-AF65-F5344CB8AC3E}">
        <p14:creationId xmlns:p14="http://schemas.microsoft.com/office/powerpoint/2010/main" val="1685719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46779-1F06-6544-8694-DA7AA6D2A871}" type="datetimeFigureOut">
              <a:rPr lang="en-US" smtClean="0"/>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77CF0-81D0-714D-885A-1318D7FF88AF}" type="slidenum">
              <a:rPr lang="en-US" smtClean="0"/>
              <a:t>‹#›</a:t>
            </a:fld>
            <a:endParaRPr lang="en-US"/>
          </a:p>
        </p:txBody>
      </p:sp>
    </p:spTree>
    <p:extLst>
      <p:ext uri="{BB962C8B-B14F-4D97-AF65-F5344CB8AC3E}">
        <p14:creationId xmlns:p14="http://schemas.microsoft.com/office/powerpoint/2010/main" val="3767672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2200" y="0"/>
            <a:ext cx="6956639" cy="6858000"/>
          </a:xfrm>
          <a:prstGeom prst="rect">
            <a:avLst/>
          </a:prstGeom>
        </p:spPr>
      </p:pic>
    </p:spTree>
    <p:extLst>
      <p:ext uri="{BB962C8B-B14F-4D97-AF65-F5344CB8AC3E}">
        <p14:creationId xmlns:p14="http://schemas.microsoft.com/office/powerpoint/2010/main" val="3360595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Homs: Reading Questions</a:t>
            </a:r>
            <a:endParaRPr lang="en-US" dirty="0">
              <a:latin typeface="Arial"/>
              <a:cs typeface="Arial"/>
            </a:endParaRPr>
          </a:p>
        </p:txBody>
      </p:sp>
      <p:sp>
        <p:nvSpPr>
          <p:cNvPr id="3" name="Content Placeholder 2"/>
          <p:cNvSpPr>
            <a:spLocks noGrp="1"/>
          </p:cNvSpPr>
          <p:nvPr>
            <p:ph sz="half" idx="1"/>
          </p:nvPr>
        </p:nvSpPr>
        <p:spPr>
          <a:xfrm>
            <a:off x="195943" y="1600200"/>
            <a:ext cx="4299857" cy="5045529"/>
          </a:xfrm>
        </p:spPr>
        <p:txBody>
          <a:bodyPr>
            <a:normAutofit/>
          </a:bodyPr>
          <a:lstStyle/>
          <a:p>
            <a:pPr marL="514350" indent="-514350">
              <a:buFont typeface="+mj-lt"/>
              <a:buAutoNum type="arabicPeriod"/>
            </a:pPr>
            <a:r>
              <a:rPr lang="en-US" dirty="0" smtClean="0">
                <a:latin typeface="Arial"/>
                <a:cs typeface="Arial"/>
              </a:rPr>
              <a:t>Describe the living conditions of the </a:t>
            </a:r>
            <a:r>
              <a:rPr lang="en-US" dirty="0" err="1" smtClean="0">
                <a:latin typeface="Arial"/>
                <a:cs typeface="Arial"/>
              </a:rPr>
              <a:t>Bairuty</a:t>
            </a:r>
            <a:r>
              <a:rPr lang="en-US" dirty="0" smtClean="0">
                <a:latin typeface="Arial"/>
                <a:cs typeface="Arial"/>
              </a:rPr>
              <a:t> family.</a:t>
            </a:r>
          </a:p>
          <a:p>
            <a:pPr marL="514350" indent="-514350">
              <a:buFont typeface="+mj-lt"/>
              <a:buAutoNum type="arabicPeriod"/>
            </a:pPr>
            <a:r>
              <a:rPr lang="en-US" dirty="0" smtClean="0">
                <a:latin typeface="Arial"/>
                <a:cs typeface="Arial"/>
              </a:rPr>
              <a:t>In what ways has the conflict in Syria impacted the </a:t>
            </a:r>
            <a:r>
              <a:rPr lang="en-US" dirty="0" err="1" smtClean="0">
                <a:latin typeface="Arial"/>
                <a:cs typeface="Arial"/>
              </a:rPr>
              <a:t>Bairuty</a:t>
            </a:r>
            <a:r>
              <a:rPr lang="en-US" dirty="0" smtClean="0">
                <a:latin typeface="Arial"/>
                <a:cs typeface="Arial"/>
              </a:rPr>
              <a:t> family?</a:t>
            </a:r>
          </a:p>
          <a:p>
            <a:pPr marL="514350" indent="-514350">
              <a:buFont typeface="+mj-lt"/>
              <a:buAutoNum type="arabicPeriod"/>
            </a:pPr>
            <a:r>
              <a:rPr lang="en-US" dirty="0" smtClean="0">
                <a:latin typeface="Arial"/>
                <a:cs typeface="Arial"/>
              </a:rPr>
              <a:t>Is the </a:t>
            </a:r>
            <a:r>
              <a:rPr lang="en-US" dirty="0" err="1" smtClean="0">
                <a:latin typeface="Arial"/>
                <a:cs typeface="Arial"/>
              </a:rPr>
              <a:t>Bairuty</a:t>
            </a:r>
            <a:r>
              <a:rPr lang="en-US" dirty="0" smtClean="0">
                <a:latin typeface="Arial"/>
                <a:cs typeface="Arial"/>
              </a:rPr>
              <a:t> family hopeful about the future of Homs? Explain.</a:t>
            </a:r>
            <a:endParaRPr lang="en-US" dirty="0">
              <a:latin typeface="Arial"/>
              <a:cs typeface="Arial"/>
            </a:endParaRPr>
          </a:p>
        </p:txBody>
      </p:sp>
      <p:pic>
        <p:nvPicPr>
          <p:cNvPr id="5" name="Content Placeholder 4"/>
          <p:cNvPicPr>
            <a:picLocks noGrp="1" noChangeAspect="1"/>
          </p:cNvPicPr>
          <p:nvPr>
            <p:ph sz="half" idx="2"/>
          </p:nvPr>
        </p:nvPicPr>
        <p:blipFill>
          <a:blip r:embed="rId3"/>
          <a:srcRect t="-24712" b="-24712"/>
          <a:stretch>
            <a:fillRect/>
          </a:stretch>
        </p:blipFill>
        <p:spPr>
          <a:xfrm>
            <a:off x="4343401" y="1252518"/>
            <a:ext cx="4653642" cy="5215226"/>
          </a:xfrm>
        </p:spPr>
      </p:pic>
    </p:spTree>
    <p:extLst>
      <p:ext uri="{BB962C8B-B14F-4D97-AF65-F5344CB8AC3E}">
        <p14:creationId xmlns:p14="http://schemas.microsoft.com/office/powerpoint/2010/main" val="25391261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43000"/>
            <a:ext cx="9144000" cy="4553712"/>
          </a:xfrm>
          <a:prstGeom prst="rect">
            <a:avLst/>
          </a:prstGeom>
        </p:spPr>
      </p:pic>
    </p:spTree>
    <p:extLst>
      <p:ext uri="{BB962C8B-B14F-4D97-AF65-F5344CB8AC3E}">
        <p14:creationId xmlns:p14="http://schemas.microsoft.com/office/powerpoint/2010/main" val="5373469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86000"/>
            <a:ext cx="9144000" cy="2272352"/>
          </a:xfrm>
          <a:prstGeom prst="rect">
            <a:avLst/>
          </a:prstGeom>
        </p:spPr>
      </p:pic>
    </p:spTree>
    <p:extLst>
      <p:ext uri="{BB962C8B-B14F-4D97-AF65-F5344CB8AC3E}">
        <p14:creationId xmlns:p14="http://schemas.microsoft.com/office/powerpoint/2010/main" val="3191324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All That is Solid Melts Into Air</a:t>
            </a:r>
            <a:endParaRPr lang="en-US" b="1" i="1" dirty="0"/>
          </a:p>
        </p:txBody>
      </p:sp>
      <p:sp>
        <p:nvSpPr>
          <p:cNvPr id="5" name="Content Placeholder 4"/>
          <p:cNvSpPr>
            <a:spLocks noGrp="1"/>
          </p:cNvSpPr>
          <p:nvPr>
            <p:ph sz="half" idx="1"/>
          </p:nvPr>
        </p:nvSpPr>
        <p:spPr>
          <a:xfrm>
            <a:off x="457200" y="1600200"/>
            <a:ext cx="4800600" cy="4996543"/>
          </a:xfrm>
        </p:spPr>
        <p:txBody>
          <a:bodyPr>
            <a:normAutofit/>
          </a:bodyPr>
          <a:lstStyle/>
          <a:p>
            <a:pPr marL="0" indent="0">
              <a:buNone/>
            </a:pPr>
            <a:r>
              <a:rPr lang="en-US" sz="3400" i="1" dirty="0" smtClean="0"/>
              <a:t>“All that is solid melts into air, all that is holy is profaned, and man is last compelled to face with sober senses his real conditions of life, and his relations with his kind.”</a:t>
            </a:r>
          </a:p>
          <a:p>
            <a:pPr marL="0" indent="0">
              <a:buNone/>
            </a:pPr>
            <a:r>
              <a:rPr lang="en-US" sz="3400" i="1" dirty="0" smtClean="0"/>
              <a:t>			</a:t>
            </a:r>
          </a:p>
          <a:p>
            <a:pPr marL="0" indent="0">
              <a:buNone/>
            </a:pPr>
            <a:r>
              <a:rPr lang="en-US" sz="3400" i="1" dirty="0"/>
              <a:t>	</a:t>
            </a:r>
            <a:r>
              <a:rPr lang="en-US" sz="3400" i="1" dirty="0" smtClean="0"/>
              <a:t>			- Karl Marx</a:t>
            </a:r>
            <a:endParaRPr lang="en-US" sz="3400" i="1" dirty="0"/>
          </a:p>
        </p:txBody>
      </p:sp>
      <p:pic>
        <p:nvPicPr>
          <p:cNvPr id="7" name="Picture 6"/>
          <p:cNvPicPr>
            <a:picLocks noChangeAspect="1"/>
          </p:cNvPicPr>
          <p:nvPr/>
        </p:nvPicPr>
        <p:blipFill>
          <a:blip r:embed="rId3"/>
          <a:stretch>
            <a:fillRect/>
          </a:stretch>
        </p:blipFill>
        <p:spPr>
          <a:xfrm>
            <a:off x="5591199" y="1663700"/>
            <a:ext cx="3307871" cy="4179946"/>
          </a:xfrm>
          <a:prstGeom prst="rect">
            <a:avLst/>
          </a:prstGeom>
        </p:spPr>
      </p:pic>
    </p:spTree>
    <p:extLst>
      <p:ext uri="{BB962C8B-B14F-4D97-AF65-F5344CB8AC3E}">
        <p14:creationId xmlns:p14="http://schemas.microsoft.com/office/powerpoint/2010/main" val="2674508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Sign of Abandonment</a:t>
            </a:r>
            <a:endParaRPr lang="en-US" dirty="0">
              <a:latin typeface="Arial"/>
              <a:cs typeface="Arial"/>
            </a:endParaRPr>
          </a:p>
        </p:txBody>
      </p:sp>
      <p:sp>
        <p:nvSpPr>
          <p:cNvPr id="4" name="Content Placeholder 3"/>
          <p:cNvSpPr>
            <a:spLocks noGrp="1"/>
          </p:cNvSpPr>
          <p:nvPr>
            <p:ph sz="half" idx="1"/>
          </p:nvPr>
        </p:nvSpPr>
        <p:spPr>
          <a:xfrm>
            <a:off x="457200" y="1600200"/>
            <a:ext cx="4372140" cy="4525963"/>
          </a:xfrm>
        </p:spPr>
        <p:txBody>
          <a:bodyPr/>
          <a:lstStyle/>
          <a:p>
            <a:r>
              <a:rPr lang="en-US" dirty="0" smtClean="0">
                <a:latin typeface="Arial"/>
                <a:cs typeface="Arial"/>
              </a:rPr>
              <a:t>What message do you think the artist trying to convey with the title of the series, “Sign of Abandonment”?</a:t>
            </a:r>
          </a:p>
          <a:p>
            <a:r>
              <a:rPr lang="en-US" dirty="0" smtClean="0">
                <a:latin typeface="Arial"/>
                <a:cs typeface="Arial"/>
              </a:rPr>
              <a:t>Why do you think the artist has chosen this image to include in the series?</a:t>
            </a:r>
            <a:endParaRPr lang="en-US" dirty="0">
              <a:latin typeface="Arial"/>
              <a:cs typeface="Arial"/>
            </a:endParaRPr>
          </a:p>
        </p:txBody>
      </p:sp>
      <p:pic>
        <p:nvPicPr>
          <p:cNvPr id="6" name="Picture 5"/>
          <p:cNvPicPr>
            <a:picLocks noChangeAspect="1"/>
          </p:cNvPicPr>
          <p:nvPr/>
        </p:nvPicPr>
        <p:blipFill>
          <a:blip r:embed="rId3"/>
          <a:stretch>
            <a:fillRect/>
          </a:stretch>
        </p:blipFill>
        <p:spPr>
          <a:xfrm>
            <a:off x="5013834" y="2024182"/>
            <a:ext cx="3672966" cy="3620887"/>
          </a:xfrm>
          <a:prstGeom prst="rect">
            <a:avLst/>
          </a:prstGeom>
        </p:spPr>
      </p:pic>
    </p:spTree>
    <p:extLst>
      <p:ext uri="{BB962C8B-B14F-4D97-AF65-F5344CB8AC3E}">
        <p14:creationId xmlns:p14="http://schemas.microsoft.com/office/powerpoint/2010/main" val="18051923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220" y="4293220"/>
            <a:ext cx="7772400" cy="1470025"/>
          </a:xfrm>
        </p:spPr>
        <p:txBody>
          <a:bodyPr/>
          <a:lstStyle/>
          <a:p>
            <a:r>
              <a:rPr lang="en-US" dirty="0" smtClean="0">
                <a:latin typeface="Arial"/>
                <a:cs typeface="Arial"/>
              </a:rPr>
              <a:t>Jorge </a:t>
            </a:r>
            <a:r>
              <a:rPr lang="en-US" dirty="0" err="1" smtClean="0">
                <a:latin typeface="Arial"/>
                <a:cs typeface="Arial"/>
              </a:rPr>
              <a:t>Tacla</a:t>
            </a:r>
            <a:endParaRPr lang="en-US" dirty="0">
              <a:latin typeface="Arial"/>
              <a:cs typeface="Arial"/>
            </a:endParaRPr>
          </a:p>
        </p:txBody>
      </p:sp>
      <p:sp>
        <p:nvSpPr>
          <p:cNvPr id="3" name="Subtitle 2"/>
          <p:cNvSpPr>
            <a:spLocks noGrp="1"/>
          </p:cNvSpPr>
          <p:nvPr>
            <p:ph type="subTitle" idx="1"/>
          </p:nvPr>
        </p:nvSpPr>
        <p:spPr>
          <a:xfrm>
            <a:off x="1480019" y="5694003"/>
            <a:ext cx="6400800" cy="1752600"/>
          </a:xfrm>
        </p:spPr>
        <p:txBody>
          <a:bodyPr/>
          <a:lstStyle/>
          <a:p>
            <a:r>
              <a:rPr lang="en-US" dirty="0" smtClean="0">
                <a:latin typeface="Arial"/>
                <a:cs typeface="Arial"/>
              </a:rPr>
              <a:t>Sign of Abandonment</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0" y="0"/>
            <a:ext cx="9144000" cy="4293220"/>
          </a:xfrm>
          <a:prstGeom prst="rect">
            <a:avLst/>
          </a:prstGeom>
        </p:spPr>
      </p:pic>
    </p:spTree>
    <p:extLst>
      <p:ext uri="{BB962C8B-B14F-4D97-AF65-F5344CB8AC3E}">
        <p14:creationId xmlns:p14="http://schemas.microsoft.com/office/powerpoint/2010/main" val="3755076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p:spPr>
        <p:txBody>
          <a:bodyPr/>
          <a:lstStyle/>
          <a:p>
            <a:r>
              <a:rPr lang="en-US" dirty="0" smtClean="0"/>
              <a:t>Jorge </a:t>
            </a:r>
            <a:r>
              <a:rPr lang="en-US" dirty="0" err="1" smtClean="0"/>
              <a:t>Tacla</a:t>
            </a:r>
            <a:endParaRPr lang="en-US" dirty="0"/>
          </a:p>
        </p:txBody>
      </p:sp>
      <p:sp>
        <p:nvSpPr>
          <p:cNvPr id="3" name="Content Placeholder 2"/>
          <p:cNvSpPr>
            <a:spLocks noGrp="1"/>
          </p:cNvSpPr>
          <p:nvPr>
            <p:ph idx="1"/>
          </p:nvPr>
        </p:nvSpPr>
        <p:spPr>
          <a:xfrm>
            <a:off x="115705" y="1763486"/>
            <a:ext cx="7411766" cy="5143500"/>
          </a:xfrm>
        </p:spPr>
        <p:txBody>
          <a:bodyPr>
            <a:normAutofit/>
          </a:bodyPr>
          <a:lstStyle/>
          <a:p>
            <a:r>
              <a:rPr lang="en-US" sz="3300" dirty="0" smtClean="0"/>
              <a:t>Born in Chile (1958)</a:t>
            </a:r>
          </a:p>
          <a:p>
            <a:r>
              <a:rPr lang="es-ES" sz="3300" dirty="0" err="1"/>
              <a:t>Studied</a:t>
            </a:r>
            <a:r>
              <a:rPr lang="es-ES" sz="3300" dirty="0"/>
              <a:t> at Escuela de </a:t>
            </a:r>
            <a:r>
              <a:rPr lang="es-ES" sz="3300" dirty="0" smtClean="0"/>
              <a:t>                        Bellas </a:t>
            </a:r>
            <a:r>
              <a:rPr lang="es-ES" sz="3300" dirty="0"/>
              <a:t>Artes, Universidad de </a:t>
            </a:r>
            <a:r>
              <a:rPr lang="es-ES" sz="3300" dirty="0" smtClean="0"/>
              <a:t>Chile</a:t>
            </a:r>
          </a:p>
          <a:p>
            <a:r>
              <a:rPr lang="es-ES" sz="3300" dirty="0" err="1" smtClean="0"/>
              <a:t>Experienced</a:t>
            </a:r>
            <a:r>
              <a:rPr lang="es-ES" sz="3300" dirty="0" smtClean="0"/>
              <a:t> 1985 Chile </a:t>
            </a:r>
            <a:r>
              <a:rPr lang="es-ES" sz="3300" dirty="0" err="1" smtClean="0"/>
              <a:t>earthquake</a:t>
            </a:r>
            <a:endParaRPr lang="es-ES" sz="3300" dirty="0" smtClean="0"/>
          </a:p>
          <a:p>
            <a:r>
              <a:rPr lang="es-ES" sz="3300" dirty="0" err="1" smtClean="0"/>
              <a:t>Tacla</a:t>
            </a:r>
            <a:r>
              <a:rPr lang="es-ES" sz="3300" dirty="0" smtClean="0"/>
              <a:t>: </a:t>
            </a:r>
            <a:r>
              <a:rPr lang="en-US" sz="3300" dirty="0"/>
              <a:t>“After the 1985 earthquake in </a:t>
            </a:r>
            <a:r>
              <a:rPr lang="en-US" sz="3300" dirty="0" smtClean="0"/>
              <a:t>Chile, I </a:t>
            </a:r>
            <a:r>
              <a:rPr lang="en-US" sz="3300" dirty="0"/>
              <a:t>was able to see, through a tragedy, the weakness behind constructions that appear indestructible.”</a:t>
            </a:r>
          </a:p>
          <a:p>
            <a:endParaRPr lang="en-US" sz="3300" dirty="0"/>
          </a:p>
        </p:txBody>
      </p:sp>
      <p:pic>
        <p:nvPicPr>
          <p:cNvPr id="1028" name="Picture 4" descr="capt_2cc8fb46ab8c4a75ae6d322270367693_aptopix_chile_earthquake_xnp13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538" y="28348"/>
            <a:ext cx="4167867" cy="27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1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5713854"/>
          </a:xfrm>
          <a:prstGeom prst="rect">
            <a:avLst/>
          </a:prstGeom>
        </p:spPr>
      </p:pic>
      <p:sp>
        <p:nvSpPr>
          <p:cNvPr id="8" name="TextBox 7"/>
          <p:cNvSpPr txBox="1"/>
          <p:nvPr/>
        </p:nvSpPr>
        <p:spPr>
          <a:xfrm>
            <a:off x="230885" y="5903893"/>
            <a:ext cx="8773622" cy="954107"/>
          </a:xfrm>
          <a:prstGeom prst="rect">
            <a:avLst/>
          </a:prstGeom>
          <a:noFill/>
        </p:spPr>
        <p:txBody>
          <a:bodyPr wrap="square" rtlCol="0">
            <a:spAutoFit/>
          </a:bodyPr>
          <a:lstStyle/>
          <a:p>
            <a:pPr algn="ctr"/>
            <a:r>
              <a:rPr lang="en-US" sz="2800" dirty="0" smtClean="0">
                <a:latin typeface="Arial"/>
                <a:cs typeface="Arial"/>
              </a:rPr>
              <a:t>What do you know or what have you heard about the crisis in Syria?</a:t>
            </a:r>
            <a:endParaRPr lang="en-US" sz="2800" dirty="0">
              <a:latin typeface="Arial"/>
              <a:cs typeface="Arial"/>
            </a:endParaRPr>
          </a:p>
        </p:txBody>
      </p:sp>
    </p:spTree>
    <p:extLst>
      <p:ext uri="{BB962C8B-B14F-4D97-AF65-F5344CB8AC3E}">
        <p14:creationId xmlns:p14="http://schemas.microsoft.com/office/powerpoint/2010/main" val="1285136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2homs-map-articleIn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842638"/>
            <a:ext cx="3984170" cy="4403556"/>
          </a:xfrm>
          <a:prstGeom prst="rect">
            <a:avLst/>
          </a:prstGeom>
        </p:spPr>
      </p:pic>
      <p:sp>
        <p:nvSpPr>
          <p:cNvPr id="5" name="Title 4"/>
          <p:cNvSpPr>
            <a:spLocks noGrp="1"/>
          </p:cNvSpPr>
          <p:nvPr>
            <p:ph type="title"/>
          </p:nvPr>
        </p:nvSpPr>
        <p:spPr/>
        <p:txBody>
          <a:bodyPr>
            <a:normAutofit fontScale="90000"/>
          </a:bodyPr>
          <a:lstStyle/>
          <a:p>
            <a:r>
              <a:rPr lang="en-US" dirty="0" smtClean="0">
                <a:latin typeface="Arial"/>
                <a:cs typeface="Arial"/>
              </a:rPr>
              <a:t>Homs: ‘Capital of the Revolution’ </a:t>
            </a:r>
            <a:endParaRPr lang="en-US" dirty="0">
              <a:latin typeface="Arial"/>
              <a:cs typeface="Arial"/>
            </a:endParaRPr>
          </a:p>
        </p:txBody>
      </p:sp>
      <p:sp>
        <p:nvSpPr>
          <p:cNvPr id="7" name="Content Placeholder 6"/>
          <p:cNvSpPr>
            <a:spLocks noGrp="1"/>
          </p:cNvSpPr>
          <p:nvPr>
            <p:ph sz="half" idx="2"/>
          </p:nvPr>
        </p:nvSpPr>
        <p:spPr>
          <a:xfrm>
            <a:off x="4572000" y="1842638"/>
            <a:ext cx="4332514" cy="4525963"/>
          </a:xfrm>
        </p:spPr>
        <p:txBody>
          <a:bodyPr>
            <a:noAutofit/>
          </a:bodyPr>
          <a:lstStyle/>
          <a:p>
            <a:r>
              <a:rPr lang="en-US" sz="3000" dirty="0" smtClean="0">
                <a:latin typeface="Arial"/>
                <a:cs typeface="Arial"/>
              </a:rPr>
              <a:t>Syria’s third largest city</a:t>
            </a:r>
          </a:p>
          <a:p>
            <a:r>
              <a:rPr lang="en-US" sz="3000" dirty="0" smtClean="0">
                <a:latin typeface="Arial"/>
                <a:cs typeface="Arial"/>
              </a:rPr>
              <a:t>History stretches back to 1</a:t>
            </a:r>
            <a:r>
              <a:rPr lang="en-US" sz="3000" baseline="30000" dirty="0" smtClean="0">
                <a:latin typeface="Arial"/>
                <a:cs typeface="Arial"/>
              </a:rPr>
              <a:t>st</a:t>
            </a:r>
            <a:r>
              <a:rPr lang="en-US" sz="3000" dirty="0" smtClean="0">
                <a:latin typeface="Arial"/>
                <a:cs typeface="Arial"/>
              </a:rPr>
              <a:t> Millennium BC</a:t>
            </a:r>
          </a:p>
          <a:p>
            <a:r>
              <a:rPr lang="en-US" sz="3000" dirty="0" smtClean="0">
                <a:latin typeface="Arial"/>
                <a:cs typeface="Arial"/>
              </a:rPr>
              <a:t>An important trading post on route from the Mediterranean Sea to India and China in the Roman era</a:t>
            </a:r>
          </a:p>
          <a:p>
            <a:endParaRPr lang="en-US" sz="3000" dirty="0">
              <a:latin typeface="Arial"/>
              <a:cs typeface="Arial"/>
            </a:endParaRPr>
          </a:p>
        </p:txBody>
      </p:sp>
    </p:spTree>
    <p:extLst>
      <p:ext uri="{BB962C8B-B14F-4D97-AF65-F5344CB8AC3E}">
        <p14:creationId xmlns:p14="http://schemas.microsoft.com/office/powerpoint/2010/main" val="36567122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Homs: ‘Capital of the Revolution’ </a:t>
            </a:r>
            <a:endParaRPr lang="en-US" dirty="0"/>
          </a:p>
        </p:txBody>
      </p:sp>
      <p:pic>
        <p:nvPicPr>
          <p:cNvPr id="6" name="Content Placeholder 5"/>
          <p:cNvPicPr>
            <a:picLocks noGrp="1" noChangeAspect="1"/>
          </p:cNvPicPr>
          <p:nvPr>
            <p:ph sz="half" idx="1"/>
          </p:nvPr>
        </p:nvPicPr>
        <p:blipFill>
          <a:blip r:embed="rId3"/>
          <a:srcRect t="-49616" b="-49616"/>
          <a:stretch>
            <a:fillRect/>
          </a:stretch>
        </p:blipFill>
        <p:spPr>
          <a:xfrm>
            <a:off x="146957" y="1252518"/>
            <a:ext cx="4718957" cy="5288423"/>
          </a:xfrm>
        </p:spPr>
      </p:pic>
      <p:sp>
        <p:nvSpPr>
          <p:cNvPr id="4" name="Content Placeholder 3"/>
          <p:cNvSpPr>
            <a:spLocks noGrp="1"/>
          </p:cNvSpPr>
          <p:nvPr>
            <p:ph sz="half" idx="2"/>
          </p:nvPr>
        </p:nvSpPr>
        <p:spPr>
          <a:xfrm>
            <a:off x="4991100" y="1482952"/>
            <a:ext cx="4038600" cy="5257800"/>
          </a:xfrm>
        </p:spPr>
        <p:txBody>
          <a:bodyPr>
            <a:normAutofit/>
          </a:bodyPr>
          <a:lstStyle/>
          <a:p>
            <a:r>
              <a:rPr lang="en-US" dirty="0" smtClean="0">
                <a:latin typeface="Arial"/>
                <a:cs typeface="Arial"/>
              </a:rPr>
              <a:t>Homs residents began protesting the Assad government in 2011</a:t>
            </a:r>
          </a:p>
          <a:p>
            <a:r>
              <a:rPr lang="en-US" dirty="0" smtClean="0">
                <a:latin typeface="Arial"/>
                <a:cs typeface="Arial"/>
              </a:rPr>
              <a:t>Opposition supporters took up arms when met with tanks sent to suppress dissent</a:t>
            </a:r>
          </a:p>
          <a:p>
            <a:r>
              <a:rPr lang="en-US" dirty="0" smtClean="0">
                <a:latin typeface="Arial"/>
                <a:cs typeface="Arial"/>
              </a:rPr>
              <a:t>By 2012, the opposition held 20% of Homs</a:t>
            </a:r>
          </a:p>
        </p:txBody>
      </p:sp>
    </p:spTree>
    <p:extLst>
      <p:ext uri="{BB962C8B-B14F-4D97-AF65-F5344CB8AC3E}">
        <p14:creationId xmlns:p14="http://schemas.microsoft.com/office/powerpoint/2010/main" val="967579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Homs: ‘Capital of the Revolution’ </a:t>
            </a:r>
            <a:endParaRPr lang="en-US" dirty="0"/>
          </a:p>
        </p:txBody>
      </p:sp>
      <p:pic>
        <p:nvPicPr>
          <p:cNvPr id="5" name="Content Placeholder 4"/>
          <p:cNvPicPr>
            <a:picLocks noGrp="1" noChangeAspect="1"/>
          </p:cNvPicPr>
          <p:nvPr>
            <p:ph sz="half" idx="1"/>
          </p:nvPr>
        </p:nvPicPr>
        <p:blipFill>
          <a:blip r:embed="rId2"/>
          <a:srcRect t="-49616" b="-49616"/>
          <a:stretch>
            <a:fillRect/>
          </a:stretch>
        </p:blipFill>
        <p:spPr>
          <a:xfrm>
            <a:off x="146957" y="1405011"/>
            <a:ext cx="4523013" cy="5068833"/>
          </a:xfrm>
        </p:spPr>
      </p:pic>
      <p:sp>
        <p:nvSpPr>
          <p:cNvPr id="4" name="Content Placeholder 3"/>
          <p:cNvSpPr>
            <a:spLocks noGrp="1"/>
          </p:cNvSpPr>
          <p:nvPr>
            <p:ph sz="half" idx="2"/>
          </p:nvPr>
        </p:nvSpPr>
        <p:spPr>
          <a:xfrm>
            <a:off x="4845414" y="1417639"/>
            <a:ext cx="4298586" cy="5377996"/>
          </a:xfrm>
        </p:spPr>
        <p:txBody>
          <a:bodyPr>
            <a:normAutofit lnSpcReduction="10000"/>
          </a:bodyPr>
          <a:lstStyle/>
          <a:p>
            <a:r>
              <a:rPr lang="en-US" dirty="0" smtClean="0">
                <a:latin typeface="Arial"/>
                <a:cs typeface="Arial"/>
              </a:rPr>
              <a:t>Old City of Homs: under siege between 2012 and 2014</a:t>
            </a:r>
          </a:p>
          <a:p>
            <a:r>
              <a:rPr lang="en-US" dirty="0" smtClean="0">
                <a:latin typeface="Arial"/>
                <a:cs typeface="Arial"/>
              </a:rPr>
              <a:t>3,000 civilians were trapped without access to food and medical supplies and under repeated bombardment by artillery and aircraft</a:t>
            </a:r>
          </a:p>
          <a:p>
            <a:r>
              <a:rPr lang="en-US" dirty="0" smtClean="0">
                <a:latin typeface="Arial"/>
                <a:cs typeface="Arial"/>
              </a:rPr>
              <a:t>Rebels agreed to withdraw following UN intervention</a:t>
            </a:r>
            <a:endParaRPr lang="en-US" dirty="0">
              <a:latin typeface="Arial"/>
              <a:cs typeface="Arial"/>
            </a:endParaRPr>
          </a:p>
        </p:txBody>
      </p:sp>
    </p:spTree>
    <p:extLst>
      <p:ext uri="{BB962C8B-B14F-4D97-AF65-F5344CB8AC3E}">
        <p14:creationId xmlns:p14="http://schemas.microsoft.com/office/powerpoint/2010/main" val="12232035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4500" y="0"/>
            <a:ext cx="5715000" cy="6858000"/>
          </a:xfrm>
          <a:prstGeom prst="rect">
            <a:avLst/>
          </a:prstGeom>
        </p:spPr>
      </p:pic>
      <p:sp>
        <p:nvSpPr>
          <p:cNvPr id="2" name="TextBox 1"/>
          <p:cNvSpPr txBox="1"/>
          <p:nvPr/>
        </p:nvSpPr>
        <p:spPr>
          <a:xfrm>
            <a:off x="365568" y="1266110"/>
            <a:ext cx="1077462" cy="646331"/>
          </a:xfrm>
          <a:prstGeom prst="rect">
            <a:avLst/>
          </a:prstGeom>
          <a:noFill/>
        </p:spPr>
        <p:txBody>
          <a:bodyPr wrap="square" rtlCol="0">
            <a:spAutoFit/>
          </a:bodyPr>
          <a:lstStyle/>
          <a:p>
            <a:r>
              <a:rPr lang="en-US" dirty="0" smtClean="0">
                <a:latin typeface="Arial"/>
                <a:cs typeface="Arial"/>
              </a:rPr>
              <a:t>Homs, in 2011</a:t>
            </a:r>
            <a:endParaRPr lang="en-US" dirty="0">
              <a:latin typeface="Arial"/>
              <a:cs typeface="Arial"/>
            </a:endParaRPr>
          </a:p>
        </p:txBody>
      </p:sp>
      <p:sp>
        <p:nvSpPr>
          <p:cNvPr id="5" name="TextBox 4"/>
          <p:cNvSpPr txBox="1"/>
          <p:nvPr/>
        </p:nvSpPr>
        <p:spPr>
          <a:xfrm>
            <a:off x="365568" y="4516758"/>
            <a:ext cx="1077462" cy="646331"/>
          </a:xfrm>
          <a:prstGeom prst="rect">
            <a:avLst/>
          </a:prstGeom>
          <a:noFill/>
        </p:spPr>
        <p:txBody>
          <a:bodyPr wrap="square" rtlCol="0">
            <a:spAutoFit/>
          </a:bodyPr>
          <a:lstStyle/>
          <a:p>
            <a:r>
              <a:rPr lang="en-US" dirty="0" smtClean="0">
                <a:latin typeface="Arial"/>
                <a:cs typeface="Arial"/>
              </a:rPr>
              <a:t>Homs, in 2014</a:t>
            </a:r>
            <a:endParaRPr lang="en-US" dirty="0">
              <a:latin typeface="Arial"/>
              <a:cs typeface="Arial"/>
            </a:endParaRPr>
          </a:p>
        </p:txBody>
      </p:sp>
    </p:spTree>
    <p:extLst>
      <p:ext uri="{BB962C8B-B14F-4D97-AF65-F5344CB8AC3E}">
        <p14:creationId xmlns:p14="http://schemas.microsoft.com/office/powerpoint/2010/main" val="1672256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1264</TotalTime>
  <Words>1139</Words>
  <Application>Microsoft Macintosh PowerPoint</Application>
  <PresentationFormat>On-screen Show (4:3)</PresentationFormat>
  <Paragraphs>114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Sign of Abandonment</vt:lpstr>
      <vt:lpstr>Jorge Tacla</vt:lpstr>
      <vt:lpstr>Jorge Tacla</vt:lpstr>
      <vt:lpstr>PowerPoint Presentation</vt:lpstr>
      <vt:lpstr>Homs: ‘Capital of the Revolution’ </vt:lpstr>
      <vt:lpstr>Homs: ‘Capital of the Revolution’ </vt:lpstr>
      <vt:lpstr>Homs: ‘Capital of the Revolution’ </vt:lpstr>
      <vt:lpstr>PowerPoint Presentation</vt:lpstr>
      <vt:lpstr>Homs: Reading Questions</vt:lpstr>
      <vt:lpstr>PowerPoint Presentation</vt:lpstr>
      <vt:lpstr>PowerPoint Presentation</vt:lpstr>
      <vt:lpstr>All That is Solid Melts Into Air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Mead</dc:creator>
  <cp:lastModifiedBy>Sarah Mead</cp:lastModifiedBy>
  <cp:revision>34</cp:revision>
  <dcterms:created xsi:type="dcterms:W3CDTF">2019-01-13T16:01:30Z</dcterms:created>
  <dcterms:modified xsi:type="dcterms:W3CDTF">2019-01-25T15:11:24Z</dcterms:modified>
</cp:coreProperties>
</file>