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60" r:id="rId4"/>
    <p:sldId id="261" r:id="rId5"/>
    <p:sldId id="257" r:id="rId6"/>
    <p:sldId id="265" r:id="rId7"/>
    <p:sldId id="259" r:id="rId8"/>
    <p:sldId id="264" r:id="rId9"/>
    <p:sldId id="273" r:id="rId10"/>
    <p:sldId id="262" r:id="rId11"/>
    <p:sldId id="263" r:id="rId12"/>
    <p:sldId id="271" r:id="rId13"/>
    <p:sldId id="266" r:id="rId14"/>
    <p:sldId id="267" r:id="rId15"/>
    <p:sldId id="270" r:id="rId16"/>
    <p:sldId id="268" r:id="rId17"/>
    <p:sldId id="269"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75583" autoAdjust="0"/>
  </p:normalViewPr>
  <p:slideViewPr>
    <p:cSldViewPr snapToGrid="0">
      <p:cViewPr varScale="1">
        <p:scale>
          <a:sx n="56" d="100"/>
          <a:sy n="56" d="100"/>
        </p:scale>
        <p:origin x="12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FF01-3CFC-43F7-9433-3BCFCD877B31}" type="datetimeFigureOut">
              <a:rPr lang="en-US" smtClean="0"/>
              <a:t>8/12/2019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717E-D4E1-4D63-94C6-0F1187CBF074}" type="slidenum">
              <a:rPr lang="en-US" smtClean="0"/>
              <a:t>‹#›</a:t>
            </a:fld>
            <a:endParaRPr lang="en-US"/>
          </a:p>
        </p:txBody>
      </p:sp>
    </p:spTree>
    <p:extLst>
      <p:ext uri="{BB962C8B-B14F-4D97-AF65-F5344CB8AC3E}">
        <p14:creationId xmlns:p14="http://schemas.microsoft.com/office/powerpoint/2010/main" val="80786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ntmuseums.org/resources/collection-database/item/2007.96.2/table-notebook-and-penc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modernmet.com/robert-lazzarini-sculptur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oma.org/explore/inside_out/2010/12/05/tempest-of-a-teacu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robertlazzarini.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modernmet.com/robert-lazzarini-sculptur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useomagazine.com/ROBERT-LAZZARINI"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robertlazzarini.com/studio-object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useomagazine.com/ROBERT-LAZZARIN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yc-arts.org/organizations/4/metropolitan-museum-of-a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ouinartinfo.com/news/story/854182/in-the-studio-with-robert-lazzarini-master-of-sculptur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modernmet.com/robert-lazzarini-sculptur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a:t>
            </a:fld>
            <a:endParaRPr lang="en-US"/>
          </a:p>
        </p:txBody>
      </p:sp>
    </p:spTree>
    <p:extLst>
      <p:ext uri="{BB962C8B-B14F-4D97-AF65-F5344CB8AC3E}">
        <p14:creationId xmlns:p14="http://schemas.microsoft.com/office/powerpoint/2010/main" val="163606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and description: </a:t>
            </a:r>
            <a:r>
              <a:rPr lang="en-US" dirty="0" smtClean="0">
                <a:hlinkClick r:id="rId3"/>
              </a:rPr>
              <a:t>http://www.mintmuseums.org/resources/collection-database/item/2007.96.2/table-notebook-and-pencil/</a:t>
            </a:r>
            <a:endParaRPr lang="en-US" dirty="0" smtClean="0"/>
          </a:p>
          <a:p>
            <a:endParaRPr lang="en-US" dirty="0" smtClean="0"/>
          </a:p>
          <a:p>
            <a:r>
              <a:rPr lang="en-US" sz="1200" b="0" i="1" kern="1200" dirty="0" smtClean="0">
                <a:solidFill>
                  <a:schemeClr val="tx1"/>
                </a:solidFill>
                <a:effectLst/>
                <a:latin typeface="+mn-lt"/>
                <a:ea typeface="+mn-ea"/>
                <a:cs typeface="+mn-cs"/>
              </a:rPr>
              <a:t>Robert </a:t>
            </a:r>
            <a:r>
              <a:rPr lang="en-US" sz="1200" b="0" i="1" kern="1200" dirty="0" err="1" smtClean="0">
                <a:solidFill>
                  <a:schemeClr val="tx1"/>
                </a:solidFill>
                <a:effectLst/>
                <a:latin typeface="+mn-lt"/>
                <a:ea typeface="+mn-ea"/>
                <a:cs typeface="+mn-cs"/>
              </a:rPr>
              <a:t>Lazzarinis</a:t>
            </a:r>
            <a:r>
              <a:rPr lang="en-US" sz="1200" b="0" i="1" kern="1200" dirty="0" smtClean="0">
                <a:solidFill>
                  <a:schemeClr val="tx1"/>
                </a:solidFill>
                <a:effectLst/>
                <a:latin typeface="+mn-lt"/>
                <a:ea typeface="+mn-ea"/>
                <a:cs typeface="+mn-cs"/>
              </a:rPr>
              <a:t> sculptures are at once strikingly</a:t>
            </a:r>
            <a:r>
              <a:rPr lang="en-US" dirty="0" smtClean="0"/>
              <a:t/>
            </a:r>
            <a:br>
              <a:rPr lang="en-US" dirty="0" smtClean="0"/>
            </a:br>
            <a:r>
              <a:rPr lang="en-US" sz="1200" b="0" i="1" kern="1200" dirty="0" smtClean="0">
                <a:solidFill>
                  <a:schemeClr val="tx1"/>
                </a:solidFill>
                <a:effectLst/>
                <a:latin typeface="+mn-lt"/>
                <a:ea typeface="+mn-ea"/>
                <a:cs typeface="+mn-cs"/>
              </a:rPr>
              <a:t>recognizable yet eerily unfamiliar. He makes use of planar</a:t>
            </a:r>
            <a:r>
              <a:rPr lang="en-US" dirty="0" smtClean="0"/>
              <a:t/>
            </a:r>
            <a:br>
              <a:rPr lang="en-US" dirty="0" smtClean="0"/>
            </a:br>
            <a:r>
              <a:rPr lang="en-US" sz="1200" b="0" i="1" kern="1200" dirty="0" smtClean="0">
                <a:solidFill>
                  <a:schemeClr val="tx1"/>
                </a:solidFill>
                <a:effectLst/>
                <a:latin typeface="+mn-lt"/>
                <a:ea typeface="+mn-ea"/>
                <a:cs typeface="+mn-cs"/>
              </a:rPr>
              <a:t>distortion and meticulous patinas to create uncanny sculptures</a:t>
            </a:r>
            <a:r>
              <a:rPr lang="en-US" dirty="0" smtClean="0"/>
              <a:t/>
            </a:r>
            <a:br>
              <a:rPr lang="en-US" dirty="0" smtClean="0"/>
            </a:br>
            <a:r>
              <a:rPr lang="en-US" sz="1200" b="0" i="1" kern="1200" dirty="0" smtClean="0">
                <a:solidFill>
                  <a:schemeClr val="tx1"/>
                </a:solidFill>
                <a:effectLst/>
                <a:latin typeface="+mn-lt"/>
                <a:ea typeface="+mn-ea"/>
                <a:cs typeface="+mn-cs"/>
              </a:rPr>
              <a:t>like Table, Notebook, and Pencil. The sculptures seem to</a:t>
            </a:r>
            <a:r>
              <a:rPr lang="en-US" dirty="0" smtClean="0"/>
              <a:t/>
            </a:r>
            <a:br>
              <a:rPr lang="en-US" dirty="0" smtClean="0"/>
            </a:br>
            <a:r>
              <a:rPr lang="en-US" sz="1200" b="0" i="1" kern="1200" dirty="0" smtClean="0">
                <a:solidFill>
                  <a:schemeClr val="tx1"/>
                </a:solidFill>
                <a:effectLst/>
                <a:latin typeface="+mn-lt"/>
                <a:ea typeface="+mn-ea"/>
                <a:cs typeface="+mn-cs"/>
              </a:rPr>
              <a:t>shift and collapse as the viewer moves and changes vantage</a:t>
            </a:r>
            <a:r>
              <a:rPr lang="en-US" dirty="0" smtClean="0"/>
              <a:t/>
            </a:r>
            <a:br>
              <a:rPr lang="en-US" dirty="0" smtClean="0"/>
            </a:br>
            <a:r>
              <a:rPr lang="en-US" sz="1200" b="0" i="1" kern="1200" dirty="0" err="1" smtClean="0">
                <a:solidFill>
                  <a:schemeClr val="tx1"/>
                </a:solidFill>
                <a:effectLst/>
                <a:latin typeface="+mn-lt"/>
                <a:ea typeface="+mn-ea"/>
                <a:cs typeface="+mn-cs"/>
              </a:rPr>
              <a:t>pointsthere</a:t>
            </a:r>
            <a:r>
              <a:rPr lang="en-US" sz="1200" b="0" i="1" kern="1200" dirty="0" smtClean="0">
                <a:solidFill>
                  <a:schemeClr val="tx1"/>
                </a:solidFill>
                <a:effectLst/>
                <a:latin typeface="+mn-lt"/>
                <a:ea typeface="+mn-ea"/>
                <a:cs typeface="+mn-cs"/>
              </a:rPr>
              <a:t> is never a perspective from which the viewer is</a:t>
            </a:r>
            <a:r>
              <a:rPr lang="en-US" dirty="0" smtClean="0"/>
              <a:t/>
            </a:r>
            <a:br>
              <a:rPr lang="en-US" dirty="0" smtClean="0"/>
            </a:br>
            <a:r>
              <a:rPr lang="en-US" sz="1200" b="0" i="1" kern="1200" dirty="0" smtClean="0">
                <a:solidFill>
                  <a:schemeClr val="tx1"/>
                </a:solidFill>
                <a:effectLst/>
                <a:latin typeface="+mn-lt"/>
                <a:ea typeface="+mn-ea"/>
                <a:cs typeface="+mn-cs"/>
              </a:rPr>
              <a:t>able to see the object as it should ordinarily look. </a:t>
            </a:r>
            <a:r>
              <a:rPr lang="en-US" sz="1200" b="0" i="1" kern="1200" dirty="0" err="1" smtClean="0">
                <a:solidFill>
                  <a:schemeClr val="tx1"/>
                </a:solidFill>
                <a:effectLst/>
                <a:latin typeface="+mn-lt"/>
                <a:ea typeface="+mn-ea"/>
                <a:cs typeface="+mn-cs"/>
              </a:rPr>
              <a:t>Lazzarini</a:t>
            </a:r>
            <a:r>
              <a:rPr lang="en-US" sz="1200" b="0" i="1" kern="1200" dirty="0" smtClean="0">
                <a:solidFill>
                  <a:schemeClr val="tx1"/>
                </a:solidFill>
                <a:effectLst/>
                <a:latin typeface="+mn-lt"/>
                <a:ea typeface="+mn-ea"/>
                <a:cs typeface="+mn-cs"/>
              </a:rPr>
              <a:t> has</a:t>
            </a:r>
            <a:r>
              <a:rPr lang="en-US" dirty="0" smtClean="0"/>
              <a:t/>
            </a:r>
            <a:br>
              <a:rPr lang="en-US" dirty="0" smtClean="0"/>
            </a:br>
            <a:r>
              <a:rPr lang="en-US" sz="1200" b="0" i="1" kern="1200" dirty="0" smtClean="0">
                <a:solidFill>
                  <a:schemeClr val="tx1"/>
                </a:solidFill>
                <a:effectLst/>
                <a:latin typeface="+mn-lt"/>
                <a:ea typeface="+mn-ea"/>
                <a:cs typeface="+mn-cs"/>
              </a:rPr>
              <a:t>developed a unique approach that combines both traditional</a:t>
            </a:r>
            <a:r>
              <a:rPr lang="en-US" dirty="0" smtClean="0"/>
              <a:t/>
            </a:r>
            <a:br>
              <a:rPr lang="en-US" dirty="0" smtClean="0"/>
            </a:br>
            <a:r>
              <a:rPr lang="en-US" sz="1200" b="0" i="1" kern="1200" dirty="0" smtClean="0">
                <a:solidFill>
                  <a:schemeClr val="tx1"/>
                </a:solidFill>
                <a:effectLst/>
                <a:latin typeface="+mn-lt"/>
                <a:ea typeface="+mn-ea"/>
                <a:cs typeface="+mn-cs"/>
              </a:rPr>
              <a:t>and technological methods of sculpture. Beginning with an</a:t>
            </a:r>
            <a:r>
              <a:rPr lang="en-US" dirty="0" smtClean="0"/>
              <a:t/>
            </a:r>
            <a:br>
              <a:rPr lang="en-US" dirty="0" smtClean="0"/>
            </a:br>
            <a:r>
              <a:rPr lang="en-US" sz="1200" b="0" i="1" kern="1200" dirty="0" smtClean="0">
                <a:solidFill>
                  <a:schemeClr val="tx1"/>
                </a:solidFill>
                <a:effectLst/>
                <a:latin typeface="+mn-lt"/>
                <a:ea typeface="+mn-ea"/>
                <a:cs typeface="+mn-cs"/>
              </a:rPr>
              <a:t>image of an ordinary object, in this case a table, </a:t>
            </a:r>
            <a:r>
              <a:rPr lang="en-US" sz="1200" b="0" i="1" kern="1200" dirty="0" err="1" smtClean="0">
                <a:solidFill>
                  <a:schemeClr val="tx1"/>
                </a:solidFill>
                <a:effectLst/>
                <a:latin typeface="+mn-lt"/>
                <a:ea typeface="+mn-ea"/>
                <a:cs typeface="+mn-cs"/>
              </a:rPr>
              <a:t>Lazzarini</a:t>
            </a:r>
            <a:r>
              <a:rPr lang="en-US" dirty="0" smtClean="0"/>
              <a:t/>
            </a:r>
            <a:br>
              <a:rPr lang="en-US" dirty="0" smtClean="0"/>
            </a:br>
            <a:r>
              <a:rPr lang="en-US" sz="1200" b="0" i="1" kern="1200" dirty="0" smtClean="0">
                <a:solidFill>
                  <a:schemeClr val="tx1"/>
                </a:solidFill>
                <a:effectLst/>
                <a:latin typeface="+mn-lt"/>
                <a:ea typeface="+mn-ea"/>
                <a:cs typeface="+mn-cs"/>
              </a:rPr>
              <a:t>employs computer design programs to digitally alter the image,</a:t>
            </a:r>
            <a:r>
              <a:rPr lang="en-US" dirty="0" smtClean="0"/>
              <a:t/>
            </a:r>
            <a:br>
              <a:rPr lang="en-US" dirty="0" smtClean="0"/>
            </a:br>
            <a:r>
              <a:rPr lang="en-US" sz="1200" b="0" i="1" kern="1200" dirty="0" smtClean="0">
                <a:solidFill>
                  <a:schemeClr val="tx1"/>
                </a:solidFill>
                <a:effectLst/>
                <a:latin typeface="+mn-lt"/>
                <a:ea typeface="+mn-ea"/>
                <a:cs typeface="+mn-cs"/>
              </a:rPr>
              <a:t>then uses the resulting images to create </a:t>
            </a:r>
            <a:r>
              <a:rPr lang="en-US" sz="1200" b="0" i="1" kern="1200" dirty="0" err="1" smtClean="0">
                <a:solidFill>
                  <a:schemeClr val="tx1"/>
                </a:solidFill>
                <a:effectLst/>
                <a:latin typeface="+mn-lt"/>
                <a:ea typeface="+mn-ea"/>
                <a:cs typeface="+mn-cs"/>
              </a:rPr>
              <a:t>threedimensional</a:t>
            </a:r>
            <a:r>
              <a:rPr lang="en-US" dirty="0" smtClean="0"/>
              <a:t/>
            </a:r>
            <a:br>
              <a:rPr lang="en-US" dirty="0" smtClean="0"/>
            </a:br>
            <a:r>
              <a:rPr lang="en-US" sz="1200" b="0" i="1" kern="1200" dirty="0" smtClean="0">
                <a:solidFill>
                  <a:schemeClr val="tx1"/>
                </a:solidFill>
                <a:effectLst/>
                <a:latin typeface="+mn-lt"/>
                <a:ea typeface="+mn-ea"/>
                <a:cs typeface="+mn-cs"/>
              </a:rPr>
              <a:t>forms via a method of </a:t>
            </a:r>
            <a:r>
              <a:rPr lang="en-US" sz="1200" b="0" i="1" kern="1200" dirty="0" err="1" smtClean="0">
                <a:solidFill>
                  <a:schemeClr val="tx1"/>
                </a:solidFill>
                <a:effectLst/>
                <a:latin typeface="+mn-lt"/>
                <a:ea typeface="+mn-ea"/>
                <a:cs typeface="+mn-cs"/>
              </a:rPr>
              <a:t>computergenerated</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modelmaking</a:t>
            </a:r>
            <a:r>
              <a:rPr lang="en-US" sz="1200" b="0" i="1" kern="1200" dirty="0" smtClean="0">
                <a:solidFill>
                  <a:schemeClr val="tx1"/>
                </a:solidFill>
                <a:effectLst/>
                <a:latin typeface="+mn-lt"/>
                <a:ea typeface="+mn-ea"/>
                <a:cs typeface="+mn-cs"/>
              </a:rPr>
              <a:t>,</a:t>
            </a:r>
            <a:r>
              <a:rPr lang="en-US" dirty="0" smtClean="0"/>
              <a:t/>
            </a:r>
            <a:br>
              <a:rPr lang="en-US" dirty="0" smtClean="0"/>
            </a:br>
            <a:r>
              <a:rPr lang="en-US" sz="1200" b="0" i="1" kern="1200" dirty="0" smtClean="0">
                <a:solidFill>
                  <a:schemeClr val="tx1"/>
                </a:solidFill>
                <a:effectLst/>
                <a:latin typeface="+mn-lt"/>
                <a:ea typeface="+mn-ea"/>
                <a:cs typeface="+mn-cs"/>
              </a:rPr>
              <a:t>which become the basis for the final </a:t>
            </a:r>
            <a:r>
              <a:rPr lang="en-US" sz="1200" b="0" i="1" kern="1200" dirty="0" err="1" smtClean="0">
                <a:solidFill>
                  <a:schemeClr val="tx1"/>
                </a:solidFill>
                <a:effectLst/>
                <a:latin typeface="+mn-lt"/>
                <a:ea typeface="+mn-ea"/>
                <a:cs typeface="+mn-cs"/>
              </a:rPr>
              <a:t>lifesized</a:t>
            </a:r>
            <a:r>
              <a:rPr lang="en-US" sz="1200" b="0" i="1" kern="1200" dirty="0" smtClean="0">
                <a:solidFill>
                  <a:schemeClr val="tx1"/>
                </a:solidFill>
                <a:effectLst/>
                <a:latin typeface="+mn-lt"/>
                <a:ea typeface="+mn-ea"/>
                <a:cs typeface="+mn-cs"/>
              </a:rPr>
              <a:t> sculptures.</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14</a:t>
            </a:fld>
            <a:endParaRPr lang="en-US"/>
          </a:p>
        </p:txBody>
      </p:sp>
    </p:spTree>
    <p:extLst>
      <p:ext uri="{BB962C8B-B14F-4D97-AF65-F5344CB8AC3E}">
        <p14:creationId xmlns:p14="http://schemas.microsoft.com/office/powerpoint/2010/main" val="320980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a:t>
            </a:r>
            <a:r>
              <a:rPr lang="en-US" dirty="0" smtClean="0">
                <a:hlinkClick r:id="rId3"/>
              </a:rPr>
              <a:t>https://mymodernmet.com/robert-lazzarini-sculptures/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15</a:t>
            </a:fld>
            <a:endParaRPr lang="en-US"/>
          </a:p>
        </p:txBody>
      </p:sp>
    </p:spTree>
    <p:extLst>
      <p:ext uri="{BB962C8B-B14F-4D97-AF65-F5344CB8AC3E}">
        <p14:creationId xmlns:p14="http://schemas.microsoft.com/office/powerpoint/2010/main" val="391044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and description: </a:t>
            </a:r>
            <a:r>
              <a:rPr lang="en-US" dirty="0" smtClean="0">
                <a:hlinkClick r:id="rId3"/>
              </a:rPr>
              <a:t>https://www.moma.org/explore/inside_out/2010/12/05/tempest-of-a-teacup/</a:t>
            </a:r>
            <a:endParaRPr lang="en-US" dirty="0" smtClean="0"/>
          </a:p>
          <a:p>
            <a:endParaRPr lang="en-US" dirty="0" smtClean="0"/>
          </a:p>
          <a:p>
            <a:pPr fontAlgn="base"/>
            <a:r>
              <a:rPr lang="en-US" sz="1200" b="0" i="0" kern="1200" dirty="0" smtClean="0">
                <a:solidFill>
                  <a:schemeClr val="tx1"/>
                </a:solidFill>
                <a:effectLst/>
                <a:latin typeface="+mn-lt"/>
                <a:ea typeface="+mn-ea"/>
                <a:cs typeface="+mn-cs"/>
              </a:rPr>
              <a:t>Robert </a:t>
            </a:r>
            <a:r>
              <a:rPr lang="en-US" sz="1200" b="0" i="0" kern="1200" dirty="0" err="1" smtClean="0">
                <a:solidFill>
                  <a:schemeClr val="tx1"/>
                </a:solidFill>
                <a:effectLst/>
                <a:latin typeface="+mn-lt"/>
                <a:ea typeface="+mn-ea"/>
                <a:cs typeface="+mn-cs"/>
              </a:rPr>
              <a:t>Lazzarini</a:t>
            </a:r>
            <a:r>
              <a:rPr lang="en-US" sz="1200" b="0" i="0" kern="1200" dirty="0" smtClean="0">
                <a:solidFill>
                  <a:schemeClr val="tx1"/>
                </a:solidFill>
                <a:effectLst/>
                <a:latin typeface="+mn-lt"/>
                <a:ea typeface="+mn-ea"/>
                <a:cs typeface="+mn-cs"/>
              </a:rPr>
              <a:t>. Teacup. 2003</a:t>
            </a:r>
          </a:p>
          <a:p>
            <a:pPr fontAlgn="base"/>
            <a:r>
              <a:rPr lang="en-US" sz="1200" b="0" i="0" kern="1200" dirty="0" smtClean="0">
                <a:solidFill>
                  <a:schemeClr val="tx1"/>
                </a:solidFill>
                <a:effectLst/>
                <a:latin typeface="+mn-lt"/>
                <a:ea typeface="+mn-ea"/>
                <a:cs typeface="+mn-cs"/>
              </a:rPr>
              <a:t>For this project, New York–based artist </a:t>
            </a:r>
            <a:r>
              <a:rPr lang="en-US" sz="1200" b="0" i="0" u="none" strike="noStrike" kern="1200" dirty="0" smtClean="0">
                <a:solidFill>
                  <a:schemeClr val="tx1"/>
                </a:solidFill>
                <a:effectLst/>
                <a:latin typeface="+mn-lt"/>
                <a:ea typeface="+mn-ea"/>
                <a:cs typeface="+mn-cs"/>
                <a:hlinkClick r:id="rId4"/>
              </a:rPr>
              <a:t>Robert </a:t>
            </a:r>
            <a:r>
              <a:rPr lang="en-US" sz="1200" b="0" i="0" u="none" strike="noStrike" kern="1200" dirty="0" err="1" smtClean="0">
                <a:solidFill>
                  <a:schemeClr val="tx1"/>
                </a:solidFill>
                <a:effectLst/>
                <a:latin typeface="+mn-lt"/>
                <a:ea typeface="+mn-ea"/>
                <a:cs typeface="+mn-cs"/>
                <a:hlinkClick r:id="rId4"/>
              </a:rPr>
              <a:t>Lazzarini</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first experiment in “complex nonlinear distortion,” the artist composited attributes of different cups and saucers to arrive at an archetypal object. He first drew the cup and saucer using three-dimensional modeling software, and then he laser-scanned a well-proportioned spoon and fed the scan directly into his computer. He next applied multiple sine wave patterns along different axes through these virtual objects. You got all that?</a:t>
            </a:r>
          </a:p>
          <a:p>
            <a:pPr fontAlgn="base"/>
            <a:r>
              <a:rPr lang="en-US" sz="1200" b="0" i="0" kern="1200" dirty="0" smtClean="0">
                <a:solidFill>
                  <a:schemeClr val="tx1"/>
                </a:solidFill>
                <a:effectLst/>
                <a:latin typeface="+mn-lt"/>
                <a:ea typeface="+mn-ea"/>
                <a:cs typeface="+mn-cs"/>
              </a:rPr>
              <a:t>After finishing the virtual modeling stage, </a:t>
            </a:r>
            <a:r>
              <a:rPr lang="en-US" sz="1200" b="0" i="0" kern="1200" dirty="0" err="1" smtClean="0">
                <a:solidFill>
                  <a:schemeClr val="tx1"/>
                </a:solidFill>
                <a:effectLst/>
                <a:latin typeface="+mn-lt"/>
                <a:ea typeface="+mn-ea"/>
                <a:cs typeface="+mn-cs"/>
              </a:rPr>
              <a:t>Lazzarini</a:t>
            </a:r>
            <a:r>
              <a:rPr lang="en-US" sz="1200" b="0" i="0" kern="1200" dirty="0" smtClean="0">
                <a:solidFill>
                  <a:schemeClr val="tx1"/>
                </a:solidFill>
                <a:effectLst/>
                <a:latin typeface="+mn-lt"/>
                <a:ea typeface="+mn-ea"/>
                <a:cs typeface="+mn-cs"/>
              </a:rPr>
              <a:t> created a series of rapid prototypes, reproducing the rendering in three-dimensional form. He then hand-finished the prototypes, smoothing the surfaces and sculpting a chip in the rim of the cup to suggest years of use. Designed to be viewed from all angles, </a:t>
            </a:r>
            <a:r>
              <a:rPr lang="en-US" sz="1200" b="0" i="1" kern="1200" dirty="0" smtClean="0">
                <a:solidFill>
                  <a:schemeClr val="tx1"/>
                </a:solidFill>
                <a:effectLst/>
                <a:latin typeface="+mn-lt"/>
                <a:ea typeface="+mn-ea"/>
                <a:cs typeface="+mn-cs"/>
              </a:rPr>
              <a:t>Teacup</a:t>
            </a:r>
            <a:r>
              <a:rPr lang="en-US" sz="1200" b="0" i="0" kern="1200" dirty="0" smtClean="0">
                <a:solidFill>
                  <a:schemeClr val="tx1"/>
                </a:solidFill>
                <a:effectLst/>
                <a:latin typeface="+mn-lt"/>
                <a:ea typeface="+mn-ea"/>
                <a:cs typeface="+mn-cs"/>
              </a:rPr>
              <a:t> is a playful visual anomaly that leaps out from among everyday items. </a:t>
            </a:r>
            <a:r>
              <a:rPr lang="en-US" sz="1200" b="0" i="0" kern="1200" dirty="0" err="1" smtClean="0">
                <a:solidFill>
                  <a:schemeClr val="tx1"/>
                </a:solidFill>
                <a:effectLst/>
                <a:latin typeface="+mn-lt"/>
                <a:ea typeface="+mn-ea"/>
                <a:cs typeface="+mn-cs"/>
              </a:rPr>
              <a:t>Lazzarini</a:t>
            </a:r>
            <a:r>
              <a:rPr lang="en-US" sz="1200" b="0" i="0" kern="1200" dirty="0" smtClean="0">
                <a:solidFill>
                  <a:schemeClr val="tx1"/>
                </a:solidFill>
                <a:effectLst/>
                <a:latin typeface="+mn-lt"/>
                <a:ea typeface="+mn-ea"/>
                <a:cs typeface="+mn-cs"/>
              </a:rPr>
              <a:t> has lived and worked in New York since the 1980s, and his early interest in art was encouraged by his grandfather—an art teacher—and others in his family, many of whom are members of the scientific community. His work often re-creates and then subverts everyday objects, confounding viewers’ expectations and challenging ideas of perception—and this work is certainly no exception.</a:t>
            </a:r>
          </a:p>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16</a:t>
            </a:fld>
            <a:endParaRPr lang="en-US"/>
          </a:p>
        </p:txBody>
      </p:sp>
    </p:spTree>
    <p:extLst>
      <p:ext uri="{BB962C8B-B14F-4D97-AF65-F5344CB8AC3E}">
        <p14:creationId xmlns:p14="http://schemas.microsoft.com/office/powerpoint/2010/main" val="139471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r>
              <a:rPr lang="en-US" dirty="0" smtClean="0">
                <a:hlinkClick r:id="rId3"/>
              </a:rPr>
              <a:t>https://mymodernmet.com/robert-lazzarini-sculptures/</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18</a:t>
            </a:fld>
            <a:endParaRPr lang="en-US"/>
          </a:p>
        </p:txBody>
      </p:sp>
    </p:spTree>
    <p:extLst>
      <p:ext uri="{BB962C8B-B14F-4D97-AF65-F5344CB8AC3E}">
        <p14:creationId xmlns:p14="http://schemas.microsoft.com/office/powerpoint/2010/main" val="330268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image will come</a:t>
            </a:r>
            <a:r>
              <a:rPr lang="en-US" baseline="0" dirty="0" smtClean="0"/>
              <a:t> in one at a time. After students name each object [violin, gun, and telephone], ask:</a:t>
            </a:r>
          </a:p>
          <a:p>
            <a:r>
              <a:rPr lang="en-US" baseline="0" dirty="0" smtClean="0"/>
              <a:t>What do they all have in common? [they are all distorted]</a:t>
            </a:r>
          </a:p>
          <a:p>
            <a:r>
              <a:rPr lang="en-US" baseline="0" dirty="0" smtClean="0"/>
              <a:t>What materials do you think were used to create these objects?</a:t>
            </a:r>
          </a:p>
          <a:p>
            <a:r>
              <a:rPr lang="en-US" baseline="0" dirty="0" smtClean="0"/>
              <a:t>Why do you think they were distorted?</a:t>
            </a:r>
          </a:p>
          <a:p>
            <a:r>
              <a:rPr lang="en-US" baseline="0" dirty="0" smtClean="0"/>
              <a:t>Advance to the next slide to reveal the titles of each art work and the materials from which they were constructed.</a:t>
            </a:r>
            <a:endParaRPr lang="en-US" dirty="0" smtClean="0"/>
          </a:p>
          <a:p>
            <a:r>
              <a:rPr lang="en-US" dirty="0" smtClean="0"/>
              <a:t>Image source of violin and gun: </a:t>
            </a:r>
            <a:r>
              <a:rPr lang="en-US" dirty="0" smtClean="0">
                <a:hlinkClick r:id="rId3"/>
              </a:rPr>
              <a:t>http://www.museomagazine.com/ROBERT-LAZZARINI</a:t>
            </a:r>
            <a:r>
              <a:rPr lang="en-US" dirty="0" smtClean="0"/>
              <a:t> </a:t>
            </a:r>
          </a:p>
          <a:p>
            <a:r>
              <a:rPr lang="en-US" dirty="0" smtClean="0"/>
              <a:t>Image source of telephone:  </a:t>
            </a:r>
            <a:r>
              <a:rPr lang="en-US" dirty="0" smtClean="0">
                <a:hlinkClick r:id="rId4"/>
              </a:rPr>
              <a:t>http://www.robertlazzarini.com/studio-objects</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2</a:t>
            </a:fld>
            <a:endParaRPr lang="en-US"/>
          </a:p>
        </p:txBody>
      </p:sp>
    </p:spTree>
    <p:extLst>
      <p:ext uri="{BB962C8B-B14F-4D97-AF65-F5344CB8AC3E}">
        <p14:creationId xmlns:p14="http://schemas.microsoft.com/office/powerpoint/2010/main" val="146489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r>
              <a:rPr lang="en-US" baseline="0" dirty="0" smtClean="0"/>
              <a:t> </a:t>
            </a:r>
            <a:r>
              <a:rPr lang="en-US" i="1" baseline="0" dirty="0" smtClean="0"/>
              <a:t>How </a:t>
            </a:r>
            <a:r>
              <a:rPr lang="en-US" baseline="0" dirty="0" smtClean="0"/>
              <a:t>do you think these distortions were made?</a:t>
            </a:r>
            <a:endParaRPr lang="en-US" dirty="0" smtClean="0"/>
          </a:p>
          <a:p>
            <a:r>
              <a:rPr lang="en-US" dirty="0" smtClean="0"/>
              <a:t>Explain that</a:t>
            </a:r>
            <a:r>
              <a:rPr lang="en-US" baseline="0" dirty="0" smtClean="0"/>
              <a:t> although the images might look they are digitally manipulated or </a:t>
            </a:r>
            <a:r>
              <a:rPr lang="en-US" baseline="0" dirty="0" err="1" smtClean="0"/>
              <a:t>Photoshopped</a:t>
            </a:r>
            <a:r>
              <a:rPr lang="en-US" baseline="0" dirty="0" smtClean="0"/>
              <a:t>, in</a:t>
            </a:r>
            <a:r>
              <a:rPr lang="en-US" sz="1200" b="0" i="0" kern="1200" dirty="0" smtClean="0">
                <a:solidFill>
                  <a:schemeClr val="tx1"/>
                </a:solidFill>
                <a:effectLst/>
                <a:latin typeface="+mn-lt"/>
                <a:ea typeface="+mn-ea"/>
                <a:cs typeface="+mn-cs"/>
              </a:rPr>
              <a:t> reality they</a:t>
            </a:r>
            <a:r>
              <a:rPr lang="en-US" sz="1200" b="0" i="0" kern="1200" baseline="0" dirty="0" smtClean="0">
                <a:solidFill>
                  <a:schemeClr val="tx1"/>
                </a:solidFill>
                <a:effectLst/>
                <a:latin typeface="+mn-lt"/>
                <a:ea typeface="+mn-ea"/>
                <a:cs typeface="+mn-cs"/>
              </a:rPr>
              <a:t> are 3D sculptures that were </a:t>
            </a:r>
            <a:r>
              <a:rPr lang="en-US" sz="1200" b="0" i="0" kern="1200" dirty="0" smtClean="0">
                <a:solidFill>
                  <a:schemeClr val="tx1"/>
                </a:solidFill>
                <a:effectLst/>
                <a:latin typeface="+mn-lt"/>
                <a:ea typeface="+mn-ea"/>
                <a:cs typeface="+mn-cs"/>
              </a:rPr>
              <a:t>intentionally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skewed by the artist, Robert </a:t>
            </a:r>
            <a:r>
              <a:rPr lang="en-US" sz="1200" b="0" i="0" kern="1200" dirty="0" err="1" smtClean="0">
                <a:solidFill>
                  <a:schemeClr val="tx1"/>
                </a:solidFill>
                <a:effectLst/>
                <a:latin typeface="+mn-lt"/>
                <a:ea typeface="+mn-ea"/>
                <a:cs typeface="+mn-cs"/>
              </a:rPr>
              <a:t>Lazzarini</a:t>
            </a:r>
            <a:r>
              <a:rPr lang="en-US" sz="1200" b="0" i="0" kern="1200" dirty="0" smtClean="0">
                <a:solidFill>
                  <a:schemeClr val="tx1"/>
                </a:solidFill>
                <a:effectLst/>
                <a:latin typeface="+mn-lt"/>
                <a:ea typeface="+mn-ea"/>
                <a:cs typeface="+mn-cs"/>
              </a:rPr>
              <a:t>. </a:t>
            </a:r>
          </a:p>
          <a:p>
            <a:r>
              <a:rPr lang="en-US" sz="1200" b="0" i="0" kern="1200" dirty="0" err="1" smtClean="0">
                <a:solidFill>
                  <a:schemeClr val="tx1"/>
                </a:solidFill>
                <a:effectLst/>
                <a:latin typeface="+mn-lt"/>
                <a:ea typeface="+mn-ea"/>
                <a:cs typeface="+mn-cs"/>
              </a:rPr>
              <a:t>Lazzarini</a:t>
            </a:r>
            <a:r>
              <a:rPr lang="en-US" sz="1200" b="0" i="0" kern="1200" dirty="0" smtClean="0">
                <a:solidFill>
                  <a:schemeClr val="tx1"/>
                </a:solidFill>
                <a:effectLst/>
                <a:latin typeface="+mn-lt"/>
                <a:ea typeface="+mn-ea"/>
                <a:cs typeface="+mn-cs"/>
              </a:rPr>
              <a:t> is known</a:t>
            </a:r>
            <a:r>
              <a:rPr lang="en-US" sz="1200" b="0" i="0" kern="1200" baseline="0" dirty="0" smtClean="0">
                <a:solidFill>
                  <a:schemeClr val="tx1"/>
                </a:solidFill>
                <a:effectLst/>
                <a:latin typeface="+mn-lt"/>
                <a:ea typeface="+mn-ea"/>
                <a:cs typeface="+mn-cs"/>
              </a:rPr>
              <a:t> for taking ordinary objects and creating sculptures that are so </a:t>
            </a:r>
            <a:r>
              <a:rPr lang="en-US" sz="1200" b="0" i="0" kern="1200" dirty="0" smtClean="0">
                <a:solidFill>
                  <a:schemeClr val="tx1"/>
                </a:solidFill>
                <a:effectLst/>
                <a:latin typeface="+mn-lt"/>
                <a:ea typeface="+mn-ea"/>
                <a:cs typeface="+mn-cs"/>
              </a:rPr>
              <a:t>distorted that the visual, physical experience challenges perception and disrupts normal visual recognition. </a:t>
            </a:r>
            <a:r>
              <a:rPr lang="en-US" sz="1200" b="0" i="0" kern="1200" baseline="0" dirty="0" smtClean="0">
                <a:solidFill>
                  <a:schemeClr val="tx1"/>
                </a:solidFill>
                <a:effectLst/>
                <a:latin typeface="+mn-lt"/>
                <a:ea typeface="+mn-ea"/>
                <a:cs typeface="+mn-cs"/>
              </a:rPr>
              <a:t> H</a:t>
            </a:r>
            <a:r>
              <a:rPr lang="en-US" sz="1200" kern="1200" dirty="0" smtClean="0">
                <a:solidFill>
                  <a:schemeClr val="tx1"/>
                </a:solidFill>
                <a:effectLst/>
                <a:latin typeface="+mn-lt"/>
                <a:ea typeface="+mn-ea"/>
                <a:cs typeface="+mn-cs"/>
              </a:rPr>
              <a:t>e constructs his sculptures out of the same materials as their real world counterparts.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three-dimensional nature of </a:t>
            </a:r>
            <a:r>
              <a:rPr lang="en-US" sz="1200" b="0" i="0" kern="1200" dirty="0" err="1" smtClean="0">
                <a:solidFill>
                  <a:schemeClr val="tx1"/>
                </a:solidFill>
                <a:effectLst/>
                <a:latin typeface="+mn-lt"/>
                <a:ea typeface="+mn-ea"/>
                <a:cs typeface="+mn-cs"/>
              </a:rPr>
              <a:t>Lazzarini’s</a:t>
            </a:r>
            <a:r>
              <a:rPr lang="en-US" sz="1200" b="0" i="0" kern="1200" dirty="0" smtClean="0">
                <a:solidFill>
                  <a:schemeClr val="tx1"/>
                </a:solidFill>
                <a:effectLst/>
                <a:latin typeface="+mn-lt"/>
                <a:ea typeface="+mn-ea"/>
                <a:cs typeface="+mn-cs"/>
              </a:rPr>
              <a:t> work means that the viewer is encouraged to walk around the sculpture</a:t>
            </a:r>
            <a:r>
              <a:rPr lang="en-US" sz="1200" b="0" i="0" kern="1200" baseline="0" dirty="0" smtClean="0">
                <a:solidFill>
                  <a:schemeClr val="tx1"/>
                </a:solidFill>
                <a:effectLst/>
                <a:latin typeface="+mn-lt"/>
                <a:ea typeface="+mn-ea"/>
                <a:cs typeface="+mn-cs"/>
              </a:rPr>
              <a:t> to </a:t>
            </a:r>
            <a:r>
              <a:rPr lang="en-US" sz="1200" b="0" i="0" kern="1200" dirty="0" smtClean="0">
                <a:solidFill>
                  <a:schemeClr val="tx1"/>
                </a:solidFill>
                <a:effectLst/>
                <a:latin typeface="+mn-lt"/>
                <a:ea typeface="+mn-ea"/>
                <a:cs typeface="+mn-cs"/>
              </a:rPr>
              <a:t>examine the piece from all angles.</a:t>
            </a:r>
          </a:p>
          <a:p>
            <a:endParaRPr lang="en-US" sz="1200" b="0" i="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Advance to the next slide to show </a:t>
            </a:r>
            <a:r>
              <a:rPr lang="en-US" sz="1200" b="0" i="1" kern="1200" baseline="0" dirty="0" smtClean="0">
                <a:solidFill>
                  <a:schemeClr val="tx1"/>
                </a:solidFill>
                <a:effectLst/>
                <a:latin typeface="+mn-lt"/>
                <a:ea typeface="+mn-ea"/>
                <a:cs typeface="+mn-cs"/>
              </a:rPr>
              <a:t>Gun</a:t>
            </a:r>
            <a:r>
              <a:rPr lang="en-US" sz="1200" b="0" i="0" kern="1200" baseline="0" dirty="0" smtClean="0">
                <a:solidFill>
                  <a:schemeClr val="tx1"/>
                </a:solidFill>
                <a:effectLst/>
                <a:latin typeface="+mn-lt"/>
                <a:ea typeface="+mn-ea"/>
                <a:cs typeface="+mn-cs"/>
              </a:rPr>
              <a:t> next to the artist’s hand for perspective.</a:t>
            </a:r>
            <a:endParaRPr lang="en-US" baseline="0" dirty="0" smtClean="0"/>
          </a:p>
          <a:p>
            <a:endParaRPr lang="en-US" dirty="0" smtClean="0"/>
          </a:p>
          <a:p>
            <a:endParaRPr lang="en-US" dirty="0" smtClean="0"/>
          </a:p>
          <a:p>
            <a:r>
              <a:rPr lang="en-US" dirty="0" smtClean="0"/>
              <a:t>Image source: </a:t>
            </a:r>
            <a:r>
              <a:rPr lang="en-US" dirty="0" smtClean="0">
                <a:hlinkClick r:id="rId3"/>
              </a:rPr>
              <a:t>http://www.museomagazine.com/ROBERT-LAZZARINI</a:t>
            </a:r>
            <a:r>
              <a:rPr lang="en-US" dirty="0" smtClean="0"/>
              <a:t> </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3</a:t>
            </a:fld>
            <a:endParaRPr lang="en-US"/>
          </a:p>
        </p:txBody>
      </p:sp>
    </p:spTree>
    <p:extLst>
      <p:ext uri="{BB962C8B-B14F-4D97-AF65-F5344CB8AC3E}">
        <p14:creationId xmlns:p14="http://schemas.microsoft.com/office/powerpoint/2010/main" val="12643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photo of </a:t>
            </a:r>
            <a:r>
              <a:rPr lang="en-US" i="1" dirty="0" smtClean="0"/>
              <a:t>Gun</a:t>
            </a:r>
            <a:r>
              <a:rPr lang="en-US" i="0" dirty="0" smtClean="0"/>
              <a:t>,</a:t>
            </a:r>
            <a:r>
              <a:rPr lang="en-US" i="0" baseline="0" dirty="0" smtClean="0"/>
              <a:t> taken with the artist’s hand in the frame, provides perspective on how it looks like in real life.</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4</a:t>
            </a:fld>
            <a:endParaRPr lang="en-US"/>
          </a:p>
        </p:txBody>
      </p:sp>
    </p:spTree>
    <p:extLst>
      <p:ext uri="{BB962C8B-B14F-4D97-AF65-F5344CB8AC3E}">
        <p14:creationId xmlns:p14="http://schemas.microsoft.com/office/powerpoint/2010/main" val="320423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r>
              <a:rPr lang="en-US" dirty="0" smtClean="0">
                <a:hlinkClick r:id="rId3"/>
              </a:rPr>
              <a:t>https://www.nyc-arts.org/organizations/4/metropolitan-museum-of-art</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6</a:t>
            </a:fld>
            <a:endParaRPr lang="en-US"/>
          </a:p>
        </p:txBody>
      </p:sp>
    </p:spTree>
    <p:extLst>
      <p:ext uri="{BB962C8B-B14F-4D97-AF65-F5344CB8AC3E}">
        <p14:creationId xmlns:p14="http://schemas.microsoft.com/office/powerpoint/2010/main" val="352561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t>
            </a:r>
            <a:r>
              <a:rPr lang="en-US" sz="1200" kern="1200" dirty="0" err="1" smtClean="0">
                <a:solidFill>
                  <a:schemeClr val="tx1"/>
                </a:solidFill>
                <a:effectLst/>
                <a:latin typeface="+mn-lt"/>
                <a:ea typeface="+mn-ea"/>
                <a:cs typeface="+mn-cs"/>
              </a:rPr>
              <a:t>Lazzarini</a:t>
            </a:r>
            <a:r>
              <a:rPr lang="en-US" sz="1200" kern="1200" dirty="0" smtClean="0">
                <a:solidFill>
                  <a:schemeClr val="tx1"/>
                </a:solidFill>
                <a:effectLst/>
                <a:latin typeface="+mn-lt"/>
                <a:ea typeface="+mn-ea"/>
                <a:cs typeface="+mn-cs"/>
              </a:rPr>
              <a:t>, the history of the object, indicated by the marks of time and wear, relates directly to the people who used it, sometimes violently, others casually. As he explains: “A concern of mine has always been the idea of the historicity of the object. Thinking about the object not as this new or ideal thing, but as something that’s lived in the world and has been affected.”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a:t>
            </a:r>
            <a:r>
              <a:rPr lang="en-US" dirty="0" smtClean="0">
                <a:hlinkClick r:id="rId3"/>
              </a:rPr>
              <a:t>https://www.blouinartinfo.com/news/story/854182/in-the-studio-with-robert-lazzarini-master-of-sculptural</a:t>
            </a:r>
            <a:endParaRPr lang="en-US" dirty="0" smtClean="0"/>
          </a:p>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7</a:t>
            </a:fld>
            <a:endParaRPr lang="en-US"/>
          </a:p>
        </p:txBody>
      </p:sp>
    </p:spTree>
    <p:extLst>
      <p:ext uri="{BB962C8B-B14F-4D97-AF65-F5344CB8AC3E}">
        <p14:creationId xmlns:p14="http://schemas.microsoft.com/office/powerpoint/2010/main" val="74532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to each student a copy of the “Analysis</a:t>
            </a:r>
            <a:r>
              <a:rPr lang="en-US" baseline="0" dirty="0" smtClean="0"/>
              <a:t> &amp; Reflection Worksheet” and direct students to fill in the handout as they consider each of the following 9 images.</a:t>
            </a:r>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9</a:t>
            </a:fld>
            <a:endParaRPr lang="en-US"/>
          </a:p>
        </p:txBody>
      </p:sp>
    </p:spTree>
    <p:extLst>
      <p:ext uri="{BB962C8B-B14F-4D97-AF65-F5344CB8AC3E}">
        <p14:creationId xmlns:p14="http://schemas.microsoft.com/office/powerpoint/2010/main" val="117261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10</a:t>
            </a:fld>
            <a:endParaRPr lang="en-US"/>
          </a:p>
        </p:txBody>
      </p:sp>
    </p:spTree>
    <p:extLst>
      <p:ext uri="{BB962C8B-B14F-4D97-AF65-F5344CB8AC3E}">
        <p14:creationId xmlns:p14="http://schemas.microsoft.com/office/powerpoint/2010/main" val="414706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a:t>
            </a:r>
            <a:r>
              <a:rPr lang="en-US" dirty="0" smtClean="0">
                <a:hlinkClick r:id="rId3"/>
              </a:rPr>
              <a:t>https://mymodernmet.com/robert-lazzarini-sculptures/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925717E-D4E1-4D63-94C6-0F1187CBF074}" type="slidenum">
              <a:rPr lang="en-US" smtClean="0"/>
              <a:t>13</a:t>
            </a:fld>
            <a:endParaRPr lang="en-US"/>
          </a:p>
        </p:txBody>
      </p:sp>
    </p:spTree>
    <p:extLst>
      <p:ext uri="{BB962C8B-B14F-4D97-AF65-F5344CB8AC3E}">
        <p14:creationId xmlns:p14="http://schemas.microsoft.com/office/powerpoint/2010/main" val="42716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2406640"/>
            <a:ext cx="8361229" cy="2098226"/>
          </a:xfrm>
        </p:spPr>
        <p:txBody>
          <a:bodyPr/>
          <a:lstStyle/>
          <a:p>
            <a:r>
              <a:rPr lang="en-US" dirty="0" smtClean="0"/>
              <a:t>Robert </a:t>
            </a:r>
            <a:r>
              <a:rPr lang="en-US" dirty="0" err="1" smtClean="0"/>
              <a:t>Lazzarini</a:t>
            </a:r>
            <a:endParaRPr lang="en-US" dirty="0"/>
          </a:p>
        </p:txBody>
      </p:sp>
      <p:sp>
        <p:nvSpPr>
          <p:cNvPr id="3" name="Subtitle 2"/>
          <p:cNvSpPr>
            <a:spLocks noGrp="1"/>
          </p:cNvSpPr>
          <p:nvPr>
            <p:ph type="subTitle" idx="1"/>
          </p:nvPr>
        </p:nvSpPr>
        <p:spPr>
          <a:xfrm>
            <a:off x="2679905" y="4625981"/>
            <a:ext cx="6831673" cy="1086237"/>
          </a:xfrm>
        </p:spPr>
        <p:txBody>
          <a:bodyPr>
            <a:normAutofit/>
          </a:bodyPr>
          <a:lstStyle/>
          <a:p>
            <a:r>
              <a:rPr lang="en-US" sz="3600" dirty="0" smtClean="0"/>
              <a:t>“Return of the Real”</a:t>
            </a:r>
            <a:endParaRPr lang="en-US" sz="3600" dirty="0"/>
          </a:p>
        </p:txBody>
      </p:sp>
      <p:pic>
        <p:nvPicPr>
          <p:cNvPr id="1026" name="Picture 2" descr="Image result for Robert Lazzarini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63" y="209392"/>
            <a:ext cx="3952785" cy="318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7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7782" y="0"/>
            <a:ext cx="3948286" cy="6858000"/>
          </a:xfrm>
          <a:prstGeom prst="rect">
            <a:avLst/>
          </a:prstGeom>
        </p:spPr>
      </p:pic>
      <p:sp>
        <p:nvSpPr>
          <p:cNvPr id="3" name="Rectangle 2"/>
          <p:cNvSpPr/>
          <p:nvPr/>
        </p:nvSpPr>
        <p:spPr>
          <a:xfrm>
            <a:off x="5861781" y="3207964"/>
            <a:ext cx="6096000" cy="1569660"/>
          </a:xfrm>
          <a:prstGeom prst="rect">
            <a:avLst/>
          </a:prstGeom>
        </p:spPr>
        <p:txBody>
          <a:bodyPr>
            <a:spAutoFit/>
          </a:bodyPr>
          <a:lstStyle/>
          <a:p>
            <a:pPr algn="r"/>
            <a:r>
              <a:rPr lang="en-US" sz="3200" i="1" dirty="0">
                <a:solidFill>
                  <a:srgbClr val="000000"/>
                </a:solidFill>
                <a:latin typeface="Univers 45 Light"/>
              </a:rPr>
              <a:t>motel door (kicked-in)</a:t>
            </a:r>
            <a:r>
              <a:rPr lang="en-US" sz="3200" dirty="0">
                <a:solidFill>
                  <a:srgbClr val="000000"/>
                </a:solidFill>
                <a:latin typeface="Univers 45 Light"/>
              </a:rPr>
              <a:t>, 2012</a:t>
            </a:r>
          </a:p>
          <a:p>
            <a:pPr algn="r"/>
            <a:r>
              <a:rPr lang="en-US" sz="3200" dirty="0">
                <a:solidFill>
                  <a:srgbClr val="000000"/>
                </a:solidFill>
                <a:latin typeface="Univers 45 Light"/>
              </a:rPr>
              <a:t>wood, </a:t>
            </a:r>
            <a:r>
              <a:rPr lang="en-US" sz="3200" dirty="0" err="1">
                <a:solidFill>
                  <a:srgbClr val="000000"/>
                </a:solidFill>
                <a:latin typeface="Univers 45 Light"/>
              </a:rPr>
              <a:t>plexiglass</a:t>
            </a:r>
            <a:r>
              <a:rPr lang="en-US" sz="3200" dirty="0">
                <a:solidFill>
                  <a:srgbClr val="000000"/>
                </a:solidFill>
                <a:latin typeface="Univers 45 Light"/>
              </a:rPr>
              <a:t> and paint, 102 x 70 x 48 inches</a:t>
            </a:r>
            <a:endParaRPr lang="en-US" sz="3200" dirty="0"/>
          </a:p>
        </p:txBody>
      </p:sp>
    </p:spTree>
    <p:extLst>
      <p:ext uri="{BB962C8B-B14F-4D97-AF65-F5344CB8AC3E}">
        <p14:creationId xmlns:p14="http://schemas.microsoft.com/office/powerpoint/2010/main" val="62057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2877" y="0"/>
            <a:ext cx="7726229" cy="6858000"/>
          </a:xfrm>
          <a:prstGeom prst="rect">
            <a:avLst/>
          </a:prstGeom>
        </p:spPr>
      </p:pic>
      <p:sp>
        <p:nvSpPr>
          <p:cNvPr id="3" name="Rectangle 2"/>
          <p:cNvSpPr/>
          <p:nvPr/>
        </p:nvSpPr>
        <p:spPr>
          <a:xfrm>
            <a:off x="8389106" y="2646511"/>
            <a:ext cx="3802894" cy="3046988"/>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a:solidFill>
                  <a:srgbClr val="000000"/>
                </a:solidFill>
                <a:latin typeface="Univers 45 Light"/>
              </a:rPr>
              <a:t>chain-link fence (Torn)</a:t>
            </a:r>
            <a:r>
              <a:rPr lang="en-US" sz="3200" dirty="0">
                <a:solidFill>
                  <a:srgbClr val="000000"/>
                </a:solidFill>
                <a:latin typeface="Univers 45 Light"/>
              </a:rPr>
              <a:t>, 2012</a:t>
            </a:r>
          </a:p>
          <a:p>
            <a:pPr algn="r"/>
            <a:r>
              <a:rPr lang="en-US" sz="3200" dirty="0">
                <a:solidFill>
                  <a:srgbClr val="000000"/>
                </a:solidFill>
                <a:latin typeface="Univers 45 Light"/>
              </a:rPr>
              <a:t>steel and pigment, 134 x 276 x 75 inches</a:t>
            </a:r>
            <a:endParaRPr lang="en-US" sz="3200" dirty="0"/>
          </a:p>
        </p:txBody>
      </p:sp>
    </p:spTree>
    <p:extLst>
      <p:ext uri="{BB962C8B-B14F-4D97-AF65-F5344CB8AC3E}">
        <p14:creationId xmlns:p14="http://schemas.microsoft.com/office/powerpoint/2010/main" val="135831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ymodernmet.com/wp/wp-content/uploads/archive/XTWolhOOFc5ZM6Jl2a-n_robertlazzarini5.png"/>
          <p:cNvPicPr>
            <a:picLocks noChangeAspect="1" noChangeArrowheads="1"/>
          </p:cNvPicPr>
          <p:nvPr/>
        </p:nvPicPr>
        <p:blipFill rotWithShape="1">
          <a:blip r:embed="rId2">
            <a:extLst>
              <a:ext uri="{28A0092B-C50C-407E-A947-70E740481C1C}">
                <a14:useLocalDpi xmlns:a14="http://schemas.microsoft.com/office/drawing/2010/main" val="0"/>
              </a:ext>
            </a:extLst>
          </a:blip>
          <a:srcRect l="9091"/>
          <a:stretch/>
        </p:blipFill>
        <p:spPr bwMode="auto">
          <a:xfrm>
            <a:off x="741872" y="939020"/>
            <a:ext cx="7281892" cy="54770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646511"/>
            <a:ext cx="3802894" cy="2062103"/>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Hammers</a:t>
            </a:r>
            <a:r>
              <a:rPr lang="en-US" sz="3200" dirty="0" smtClean="0">
                <a:solidFill>
                  <a:srgbClr val="000000"/>
                </a:solidFill>
                <a:latin typeface="Univers 45 Light"/>
              </a:rPr>
              <a:t>, 2000</a:t>
            </a:r>
            <a:endParaRPr lang="en-US" sz="3200" dirty="0">
              <a:solidFill>
                <a:srgbClr val="000000"/>
              </a:solidFill>
              <a:latin typeface="Univers 45 Light"/>
            </a:endParaRPr>
          </a:p>
          <a:p>
            <a:pPr algn="r"/>
            <a:r>
              <a:rPr lang="en-US" sz="3200" dirty="0"/>
              <a:t>oak, </a:t>
            </a:r>
            <a:r>
              <a:rPr lang="en-US" sz="3200" dirty="0" smtClean="0"/>
              <a:t>steel</a:t>
            </a:r>
          </a:p>
          <a:p>
            <a:pPr algn="r"/>
            <a:r>
              <a:rPr lang="en-US" sz="3200" dirty="0" smtClean="0"/>
              <a:t> </a:t>
            </a:r>
            <a:r>
              <a:rPr lang="en-US" sz="3200" dirty="0"/>
              <a:t>13 1/2 x 16 x 12</a:t>
            </a:r>
          </a:p>
        </p:txBody>
      </p:sp>
    </p:spTree>
    <p:extLst>
      <p:ext uri="{BB962C8B-B14F-4D97-AF65-F5344CB8AC3E}">
        <p14:creationId xmlns:p14="http://schemas.microsoft.com/office/powerpoint/2010/main" val="97753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bert lazzarini ar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48" y="0"/>
            <a:ext cx="7519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577499"/>
            <a:ext cx="3802894" cy="2062103"/>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Brass Knuckles</a:t>
            </a:r>
            <a:r>
              <a:rPr lang="en-US" sz="3200" dirty="0" smtClean="0">
                <a:solidFill>
                  <a:srgbClr val="000000"/>
                </a:solidFill>
                <a:latin typeface="Univers 45 Light"/>
              </a:rPr>
              <a:t>, 2010</a:t>
            </a:r>
            <a:endParaRPr lang="en-US" sz="3200" dirty="0">
              <a:solidFill>
                <a:srgbClr val="000000"/>
              </a:solidFill>
              <a:latin typeface="Univers 45 Light"/>
            </a:endParaRPr>
          </a:p>
          <a:p>
            <a:pPr algn="r"/>
            <a:r>
              <a:rPr lang="en-US" sz="3200" dirty="0">
                <a:solidFill>
                  <a:srgbClr val="000000"/>
                </a:solidFill>
                <a:latin typeface="Univers 45 Light"/>
              </a:rPr>
              <a:t>b</a:t>
            </a:r>
            <a:r>
              <a:rPr lang="en-US" sz="3200" dirty="0" smtClean="0">
                <a:solidFill>
                  <a:srgbClr val="000000"/>
                </a:solidFill>
                <a:latin typeface="Univers 45 Light"/>
              </a:rPr>
              <a:t>rass, </a:t>
            </a:r>
            <a:r>
              <a:rPr lang="en-US" sz="3200" dirty="0"/>
              <a:t>5 x 7 x 4 </a:t>
            </a:r>
            <a:r>
              <a:rPr lang="en-US" sz="3200" dirty="0" smtClean="0"/>
              <a:t>in</a:t>
            </a:r>
            <a:endParaRPr lang="en-US" sz="3200" dirty="0"/>
          </a:p>
        </p:txBody>
      </p:sp>
    </p:spTree>
    <p:extLst>
      <p:ext uri="{BB962C8B-B14F-4D97-AF65-F5344CB8AC3E}">
        <p14:creationId xmlns:p14="http://schemas.microsoft.com/office/powerpoint/2010/main" val="1414839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bert lazzarini art work"/>
          <p:cNvPicPr>
            <a:picLocks noChangeAspect="1" noChangeArrowheads="1"/>
          </p:cNvPicPr>
          <p:nvPr/>
        </p:nvPicPr>
        <p:blipFill rotWithShape="1">
          <a:blip r:embed="rId3">
            <a:extLst>
              <a:ext uri="{28A0092B-C50C-407E-A947-70E740481C1C}">
                <a14:useLocalDpi xmlns:a14="http://schemas.microsoft.com/office/drawing/2010/main" val="0"/>
              </a:ext>
            </a:extLst>
          </a:blip>
          <a:srcRect b="10400"/>
          <a:stretch/>
        </p:blipFill>
        <p:spPr bwMode="auto">
          <a:xfrm>
            <a:off x="711897" y="-20779"/>
            <a:ext cx="7677209" cy="68787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646511"/>
            <a:ext cx="3802894" cy="3539430"/>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Table, Notebook, and Pencil</a:t>
            </a:r>
            <a:r>
              <a:rPr lang="en-US" sz="3200" dirty="0" smtClean="0">
                <a:solidFill>
                  <a:srgbClr val="000000"/>
                </a:solidFill>
                <a:latin typeface="Univers 45 Light"/>
              </a:rPr>
              <a:t>, 2004</a:t>
            </a:r>
            <a:endParaRPr lang="en-US" sz="3200" dirty="0">
              <a:solidFill>
                <a:srgbClr val="000000"/>
              </a:solidFill>
              <a:latin typeface="Univers 45 Light"/>
            </a:endParaRPr>
          </a:p>
          <a:p>
            <a:pPr algn="r"/>
            <a:r>
              <a:rPr lang="en-US" sz="3200" dirty="0"/>
              <a:t>mixed media, wood, </a:t>
            </a:r>
            <a:r>
              <a:rPr lang="en-US" sz="3200" dirty="0" smtClean="0"/>
              <a:t>pigment</a:t>
            </a:r>
          </a:p>
          <a:p>
            <a:pPr algn="r"/>
            <a:r>
              <a:rPr lang="en-US" sz="3200" dirty="0" smtClean="0"/>
              <a:t>56 X 45 X 41 inches</a:t>
            </a:r>
          </a:p>
          <a:p>
            <a:pPr algn="r"/>
            <a:endParaRPr lang="en-US" sz="3200" dirty="0"/>
          </a:p>
        </p:txBody>
      </p:sp>
    </p:spTree>
    <p:extLst>
      <p:ext uri="{BB962C8B-B14F-4D97-AF65-F5344CB8AC3E}">
        <p14:creationId xmlns:p14="http://schemas.microsoft.com/office/powerpoint/2010/main" val="25251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obert lazzarini art work"/>
          <p:cNvPicPr>
            <a:picLocks noChangeAspect="1" noChangeArrowheads="1"/>
          </p:cNvPicPr>
          <p:nvPr/>
        </p:nvPicPr>
        <p:blipFill rotWithShape="1">
          <a:blip r:embed="rId3">
            <a:extLst>
              <a:ext uri="{28A0092B-C50C-407E-A947-70E740481C1C}">
                <a14:useLocalDpi xmlns:a14="http://schemas.microsoft.com/office/drawing/2010/main" val="0"/>
              </a:ext>
            </a:extLst>
          </a:blip>
          <a:srcRect r="22943"/>
          <a:stretch/>
        </p:blipFill>
        <p:spPr bwMode="auto">
          <a:xfrm>
            <a:off x="724918" y="487362"/>
            <a:ext cx="6573029" cy="58444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646511"/>
            <a:ext cx="3802894" cy="2554545"/>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Chair</a:t>
            </a:r>
            <a:r>
              <a:rPr lang="en-US" sz="3200" dirty="0" smtClean="0">
                <a:solidFill>
                  <a:srgbClr val="000000"/>
                </a:solidFill>
                <a:latin typeface="Univers 45 Light"/>
              </a:rPr>
              <a:t>, 2000</a:t>
            </a:r>
            <a:endParaRPr lang="en-US" sz="3200" dirty="0">
              <a:solidFill>
                <a:srgbClr val="000000"/>
              </a:solidFill>
              <a:latin typeface="Univers 45 Light"/>
            </a:endParaRPr>
          </a:p>
          <a:p>
            <a:pPr algn="r"/>
            <a:r>
              <a:rPr lang="en-US" sz="3200" dirty="0">
                <a:solidFill>
                  <a:srgbClr val="000000"/>
                </a:solidFill>
                <a:latin typeface="Univers 45 Light"/>
              </a:rPr>
              <a:t>m</a:t>
            </a:r>
            <a:r>
              <a:rPr lang="en-US" sz="3200" dirty="0" smtClean="0">
                <a:solidFill>
                  <a:srgbClr val="000000"/>
                </a:solidFill>
                <a:latin typeface="Univers 45 Light"/>
              </a:rPr>
              <a:t>aple wood </a:t>
            </a:r>
            <a:r>
              <a:rPr lang="en-US" sz="3200" dirty="0">
                <a:solidFill>
                  <a:srgbClr val="000000"/>
                </a:solidFill>
                <a:latin typeface="Univers 45 Light"/>
              </a:rPr>
              <a:t>and </a:t>
            </a:r>
            <a:r>
              <a:rPr lang="en-US" sz="3200" dirty="0" smtClean="0">
                <a:solidFill>
                  <a:srgbClr val="000000"/>
                </a:solidFill>
                <a:latin typeface="Univers 45 Light"/>
              </a:rPr>
              <a:t>pigment</a:t>
            </a:r>
          </a:p>
          <a:p>
            <a:pPr algn="r"/>
            <a:r>
              <a:rPr lang="en-US" sz="3200" dirty="0" smtClean="0">
                <a:solidFill>
                  <a:srgbClr val="000000"/>
                </a:solidFill>
                <a:latin typeface="Univers 45 Light"/>
              </a:rPr>
              <a:t>54 </a:t>
            </a:r>
            <a:r>
              <a:rPr lang="en-US" sz="3200" dirty="0">
                <a:solidFill>
                  <a:srgbClr val="000000"/>
                </a:solidFill>
                <a:latin typeface="Univers 45 Light"/>
              </a:rPr>
              <a:t>x </a:t>
            </a:r>
            <a:r>
              <a:rPr lang="en-US" sz="3200" dirty="0" smtClean="0">
                <a:solidFill>
                  <a:srgbClr val="000000"/>
                </a:solidFill>
                <a:latin typeface="Univers 45 Light"/>
              </a:rPr>
              <a:t>26 </a:t>
            </a:r>
            <a:r>
              <a:rPr lang="en-US" sz="3200" dirty="0">
                <a:solidFill>
                  <a:srgbClr val="000000"/>
                </a:solidFill>
                <a:latin typeface="Univers 45 Light"/>
              </a:rPr>
              <a:t>x </a:t>
            </a:r>
            <a:r>
              <a:rPr lang="en-US" sz="3200" dirty="0" smtClean="0">
                <a:solidFill>
                  <a:srgbClr val="000000"/>
                </a:solidFill>
                <a:latin typeface="Univers 45 Light"/>
              </a:rPr>
              <a:t>12 </a:t>
            </a:r>
            <a:r>
              <a:rPr lang="en-US" sz="3200" dirty="0">
                <a:solidFill>
                  <a:srgbClr val="000000"/>
                </a:solidFill>
                <a:latin typeface="Univers 45 Light"/>
              </a:rPr>
              <a:t>inches</a:t>
            </a:r>
            <a:endParaRPr lang="en-US" sz="3200" dirty="0"/>
          </a:p>
        </p:txBody>
      </p:sp>
    </p:spTree>
    <p:extLst>
      <p:ext uri="{BB962C8B-B14F-4D97-AF65-F5344CB8AC3E}">
        <p14:creationId xmlns:p14="http://schemas.microsoft.com/office/powerpoint/2010/main" val="2873694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78" y="828135"/>
            <a:ext cx="7349406" cy="5143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646511"/>
            <a:ext cx="3802894" cy="2062103"/>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Tempest of a Teacup</a:t>
            </a:r>
            <a:r>
              <a:rPr lang="en-US" sz="3200" dirty="0" smtClean="0">
                <a:solidFill>
                  <a:srgbClr val="000000"/>
                </a:solidFill>
                <a:latin typeface="Univers 45 Light"/>
              </a:rPr>
              <a:t>, 2003</a:t>
            </a:r>
            <a:endParaRPr lang="en-US" sz="3200" dirty="0">
              <a:solidFill>
                <a:srgbClr val="000000"/>
              </a:solidFill>
              <a:latin typeface="Univers 45 Light"/>
            </a:endParaRPr>
          </a:p>
          <a:p>
            <a:pPr algn="r"/>
            <a:r>
              <a:rPr lang="en-US" sz="3200" dirty="0"/>
              <a:t>3⅜ x 6½ x 7 </a:t>
            </a:r>
            <a:r>
              <a:rPr lang="en-US" sz="3200" dirty="0" smtClean="0"/>
              <a:t>inches</a:t>
            </a:r>
            <a:endParaRPr lang="en-US" sz="3200" dirty="0"/>
          </a:p>
        </p:txBody>
      </p:sp>
    </p:spTree>
    <p:extLst>
      <p:ext uri="{BB962C8B-B14F-4D97-AF65-F5344CB8AC3E}">
        <p14:creationId xmlns:p14="http://schemas.microsoft.com/office/powerpoint/2010/main" val="1089938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obert lazzarini art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71" y="511300"/>
            <a:ext cx="7953256" cy="6346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1422492"/>
            <a:ext cx="3802894" cy="4524315"/>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Guard Dog Sign</a:t>
            </a:r>
            <a:r>
              <a:rPr lang="en-US" sz="3200" dirty="0" smtClean="0">
                <a:solidFill>
                  <a:srgbClr val="000000"/>
                </a:solidFill>
                <a:latin typeface="Univers 45 Light"/>
              </a:rPr>
              <a:t>, 2010</a:t>
            </a:r>
            <a:endParaRPr lang="en-US" sz="3200" dirty="0">
              <a:solidFill>
                <a:srgbClr val="000000"/>
              </a:solidFill>
              <a:latin typeface="Univers 45 Light"/>
            </a:endParaRPr>
          </a:p>
          <a:p>
            <a:pPr algn="r"/>
            <a:r>
              <a:rPr lang="en-US" sz="3200" dirty="0"/>
              <a:t>Two-color </a:t>
            </a:r>
            <a:r>
              <a:rPr lang="en-US" sz="3200" dirty="0" err="1"/>
              <a:t>screenprint</a:t>
            </a:r>
            <a:r>
              <a:rPr lang="en-US" sz="3200" dirty="0"/>
              <a:t> on epoxy-painted laser-cut aluminum</a:t>
            </a:r>
            <a:br>
              <a:rPr lang="en-US" sz="3200" dirty="0"/>
            </a:br>
            <a:r>
              <a:rPr lang="en-US" sz="3200" dirty="0" smtClean="0"/>
              <a:t>16 ½ x </a:t>
            </a:r>
            <a:r>
              <a:rPr lang="en-US" sz="3200" dirty="0"/>
              <a:t>14 </a:t>
            </a:r>
            <a:r>
              <a:rPr lang="en-US" sz="3200" dirty="0" smtClean="0"/>
              <a:t>x 1/16 inches</a:t>
            </a:r>
            <a:endParaRPr lang="en-US" sz="3200" dirty="0"/>
          </a:p>
        </p:txBody>
      </p:sp>
    </p:spTree>
    <p:extLst>
      <p:ext uri="{BB962C8B-B14F-4D97-AF65-F5344CB8AC3E}">
        <p14:creationId xmlns:p14="http://schemas.microsoft.com/office/powerpoint/2010/main" val="119862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ymodernmet.com/wp/wp-content/uploads/archive/jPah5bGSPIO-8pBGWalG_robertlazzarini9.png"/>
          <p:cNvPicPr>
            <a:picLocks noChangeAspect="1" noChangeArrowheads="1"/>
          </p:cNvPicPr>
          <p:nvPr/>
        </p:nvPicPr>
        <p:blipFill rotWithShape="1">
          <a:blip r:embed="rId3">
            <a:extLst>
              <a:ext uri="{28A0092B-C50C-407E-A947-70E740481C1C}">
                <a14:useLocalDpi xmlns:a14="http://schemas.microsoft.com/office/drawing/2010/main" val="0"/>
              </a:ext>
            </a:extLst>
          </a:blip>
          <a:srcRect r="25642"/>
          <a:stretch/>
        </p:blipFill>
        <p:spPr bwMode="auto">
          <a:xfrm>
            <a:off x="742172" y="0"/>
            <a:ext cx="741271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9106" y="2646511"/>
            <a:ext cx="3802894" cy="3046988"/>
          </a:xfrm>
          <a:prstGeom prst="rect">
            <a:avLst/>
          </a:prstGeom>
        </p:spPr>
        <p:txBody>
          <a:bodyPr wrap="square">
            <a:spAutoFit/>
          </a:bodyPr>
          <a:lstStyle/>
          <a:p>
            <a:endParaRPr lang="en-US" sz="3200" dirty="0">
              <a:solidFill>
                <a:srgbClr val="000000"/>
              </a:solidFill>
              <a:latin typeface="Univers 45 Light"/>
            </a:endParaRPr>
          </a:p>
          <a:p>
            <a:pPr algn="r"/>
            <a:r>
              <a:rPr lang="en-US" sz="3200" dirty="0">
                <a:solidFill>
                  <a:srgbClr val="000000"/>
                </a:solidFill>
                <a:latin typeface="Univers 45 Light"/>
              </a:rPr>
              <a:t> </a:t>
            </a:r>
            <a:r>
              <a:rPr lang="en-US" sz="3200" i="1" dirty="0" smtClean="0">
                <a:solidFill>
                  <a:srgbClr val="000000"/>
                </a:solidFill>
                <a:latin typeface="Univers 45 Light"/>
              </a:rPr>
              <a:t>Payphone</a:t>
            </a:r>
            <a:r>
              <a:rPr lang="en-US" sz="3200" dirty="0" smtClean="0">
                <a:solidFill>
                  <a:srgbClr val="000000"/>
                </a:solidFill>
                <a:latin typeface="Univers 45 Light"/>
              </a:rPr>
              <a:t>, 2002</a:t>
            </a:r>
            <a:endParaRPr lang="en-US" sz="3200" dirty="0">
              <a:solidFill>
                <a:srgbClr val="000000"/>
              </a:solidFill>
              <a:latin typeface="Univers 45 Light"/>
            </a:endParaRPr>
          </a:p>
          <a:p>
            <a:pPr algn="r"/>
            <a:r>
              <a:rPr lang="en-US" sz="3200" dirty="0"/>
              <a:t>Anodized aluminum, stainless steel, </a:t>
            </a:r>
            <a:r>
              <a:rPr lang="en-US" sz="3200" dirty="0" err="1"/>
              <a:t>Plexiglass</a:t>
            </a:r>
            <a:r>
              <a:rPr lang="en-US" sz="3200" dirty="0"/>
              <a:t>, and silk-screened </a:t>
            </a:r>
            <a:r>
              <a:rPr lang="en-US" sz="3200" dirty="0" smtClean="0"/>
              <a:t>graphics</a:t>
            </a:r>
            <a:endParaRPr lang="en-US" sz="3200" dirty="0"/>
          </a:p>
        </p:txBody>
      </p:sp>
    </p:spTree>
    <p:extLst>
      <p:ext uri="{BB962C8B-B14F-4D97-AF65-F5344CB8AC3E}">
        <p14:creationId xmlns:p14="http://schemas.microsoft.com/office/powerpoint/2010/main" val="311028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0782" y="494732"/>
            <a:ext cx="9601200" cy="1485900"/>
          </a:xfrm>
        </p:spPr>
        <p:txBody>
          <a:bodyPr/>
          <a:lstStyle/>
          <a:p>
            <a:pPr algn="ctr"/>
            <a:r>
              <a:rPr lang="en-US" dirty="0" smtClean="0"/>
              <a:t>Name each of these objects…</a:t>
            </a:r>
            <a:endParaRPr lang="en-US" dirty="0"/>
          </a:p>
        </p:txBody>
      </p:sp>
      <p:pic>
        <p:nvPicPr>
          <p:cNvPr id="3074" name="Picture 2" descr="Image result for Robert Lazzarini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73" y="1428750"/>
            <a:ext cx="5748495" cy="45301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ayload.cargocollective.com/1/1/63512/802360/Museo-Magazine-Robert-Lazzarini-gun-2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255" y="1528550"/>
            <a:ext cx="6000978" cy="458408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obert Lazzarini artist"/>
          <p:cNvPicPr>
            <a:picLocks noChangeAspect="1" noChangeArrowheads="1"/>
          </p:cNvPicPr>
          <p:nvPr/>
        </p:nvPicPr>
        <p:blipFill rotWithShape="1">
          <a:blip r:embed="rId5">
            <a:extLst>
              <a:ext uri="{28A0092B-C50C-407E-A947-70E740481C1C}">
                <a14:useLocalDpi xmlns:a14="http://schemas.microsoft.com/office/drawing/2010/main" val="0"/>
              </a:ext>
            </a:extLst>
          </a:blip>
          <a:srcRect l="5101" t="24922" b="22567"/>
          <a:stretch/>
        </p:blipFill>
        <p:spPr bwMode="auto">
          <a:xfrm>
            <a:off x="3152870" y="3186752"/>
            <a:ext cx="9039130" cy="367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9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obert Lazzarini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30" y="0"/>
            <a:ext cx="4465605" cy="35191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ayload.cargocollective.com/1/1/63512/802360/Museo-Magazine-Robert-Lazzarini-gun-2008.jpg"/>
          <p:cNvPicPr>
            <a:picLocks noChangeAspect="1" noChangeArrowheads="1"/>
          </p:cNvPicPr>
          <p:nvPr/>
        </p:nvPicPr>
        <p:blipFill rotWithShape="1">
          <a:blip r:embed="rId4">
            <a:extLst>
              <a:ext uri="{28A0092B-C50C-407E-A947-70E740481C1C}">
                <a14:useLocalDpi xmlns:a14="http://schemas.microsoft.com/office/drawing/2010/main" val="0"/>
              </a:ext>
            </a:extLst>
          </a:blip>
          <a:srcRect t="7705"/>
          <a:stretch/>
        </p:blipFill>
        <p:spPr bwMode="auto">
          <a:xfrm>
            <a:off x="6898430" y="-14627"/>
            <a:ext cx="4968283" cy="350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2430" y="3473546"/>
            <a:ext cx="6096000" cy="461665"/>
          </a:xfrm>
          <a:prstGeom prst="rect">
            <a:avLst/>
          </a:prstGeom>
        </p:spPr>
        <p:txBody>
          <a:bodyPr>
            <a:spAutoFit/>
          </a:bodyPr>
          <a:lstStyle/>
          <a:p>
            <a:r>
              <a:rPr lang="it-IT" sz="2400" i="1" dirty="0" smtClean="0">
                <a:solidFill>
                  <a:srgbClr val="000000"/>
                </a:solidFill>
                <a:latin typeface="GEORGIA" panose="02040502050405020303" pitchFamily="18" charset="0"/>
              </a:rPr>
              <a:t>Violin</a:t>
            </a:r>
            <a:r>
              <a:rPr lang="it-IT" sz="2400" dirty="0">
                <a:solidFill>
                  <a:srgbClr val="000000"/>
                </a:solidFill>
                <a:latin typeface="GEORGIA" panose="02040502050405020303" pitchFamily="18" charset="0"/>
              </a:rPr>
              <a:t> </a:t>
            </a:r>
            <a:r>
              <a:rPr lang="it-IT" sz="2400" dirty="0" smtClean="0">
                <a:solidFill>
                  <a:srgbClr val="000000"/>
                </a:solidFill>
                <a:latin typeface="GEORGIA" panose="02040502050405020303" pitchFamily="18" charset="0"/>
              </a:rPr>
              <a:t>(1997); maple</a:t>
            </a:r>
            <a:r>
              <a:rPr lang="it-IT" sz="2400" dirty="0">
                <a:solidFill>
                  <a:srgbClr val="000000"/>
                </a:solidFill>
                <a:latin typeface="GEORGIA" panose="02040502050405020303" pitchFamily="18" charset="0"/>
              </a:rPr>
              <a:t>, spruce, ebony, bone</a:t>
            </a:r>
            <a:endParaRPr lang="en-US" sz="2400" dirty="0"/>
          </a:p>
        </p:txBody>
      </p:sp>
      <p:sp>
        <p:nvSpPr>
          <p:cNvPr id="5" name="Rectangle 4"/>
          <p:cNvSpPr/>
          <p:nvPr/>
        </p:nvSpPr>
        <p:spPr>
          <a:xfrm>
            <a:off x="7564605" y="3519164"/>
            <a:ext cx="3635932" cy="461665"/>
          </a:xfrm>
          <a:prstGeom prst="rect">
            <a:avLst/>
          </a:prstGeom>
        </p:spPr>
        <p:txBody>
          <a:bodyPr wrap="none">
            <a:spAutoFit/>
          </a:bodyPr>
          <a:lstStyle/>
          <a:p>
            <a:r>
              <a:rPr lang="en-US" sz="2400" i="1" dirty="0" smtClean="0">
                <a:solidFill>
                  <a:srgbClr val="000000"/>
                </a:solidFill>
                <a:latin typeface="GEORGIA" panose="02040502050405020303" pitchFamily="18" charset="0"/>
              </a:rPr>
              <a:t>Gun</a:t>
            </a:r>
            <a:r>
              <a:rPr lang="en-US" sz="2400" dirty="0">
                <a:solidFill>
                  <a:srgbClr val="000000"/>
                </a:solidFill>
                <a:latin typeface="GEORGIA" panose="02040502050405020303" pitchFamily="18" charset="0"/>
              </a:rPr>
              <a:t> </a:t>
            </a:r>
            <a:r>
              <a:rPr lang="en-US" sz="2400" dirty="0" smtClean="0">
                <a:solidFill>
                  <a:srgbClr val="000000"/>
                </a:solidFill>
                <a:latin typeface="GEORGIA" panose="02040502050405020303" pitchFamily="18" charset="0"/>
              </a:rPr>
              <a:t>(2008); </a:t>
            </a:r>
            <a:r>
              <a:rPr lang="en-US" sz="2400" dirty="0">
                <a:solidFill>
                  <a:srgbClr val="000000"/>
                </a:solidFill>
                <a:latin typeface="GEORGIA" panose="02040502050405020303" pitchFamily="18" charset="0"/>
              </a:rPr>
              <a:t>metal, wood</a:t>
            </a:r>
            <a:endParaRPr lang="en-US" sz="2400" dirty="0"/>
          </a:p>
        </p:txBody>
      </p:sp>
      <p:pic>
        <p:nvPicPr>
          <p:cNvPr id="8" name="Picture 6" descr="Image result for Robert Lazzarini artist"/>
          <p:cNvPicPr>
            <a:picLocks noChangeAspect="1" noChangeArrowheads="1"/>
          </p:cNvPicPr>
          <p:nvPr/>
        </p:nvPicPr>
        <p:blipFill rotWithShape="1">
          <a:blip r:embed="rId5">
            <a:extLst>
              <a:ext uri="{28A0092B-C50C-407E-A947-70E740481C1C}">
                <a14:useLocalDpi xmlns:a14="http://schemas.microsoft.com/office/drawing/2010/main" val="0"/>
              </a:ext>
            </a:extLst>
          </a:blip>
          <a:srcRect l="5101" t="36342" b="32425"/>
          <a:stretch/>
        </p:blipFill>
        <p:spPr bwMode="auto">
          <a:xfrm>
            <a:off x="2378865" y="4135272"/>
            <a:ext cx="9039130" cy="21836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44224" y="6318914"/>
            <a:ext cx="7308411" cy="461665"/>
          </a:xfrm>
          <a:prstGeom prst="rect">
            <a:avLst/>
          </a:prstGeom>
        </p:spPr>
        <p:txBody>
          <a:bodyPr wrap="none">
            <a:spAutoFit/>
          </a:bodyPr>
          <a:lstStyle/>
          <a:p>
            <a:r>
              <a:rPr lang="en-US" sz="2400" i="1" dirty="0" smtClean="0">
                <a:solidFill>
                  <a:srgbClr val="000000"/>
                </a:solidFill>
                <a:latin typeface="GEORGIA" panose="02040502050405020303" pitchFamily="18" charset="0"/>
              </a:rPr>
              <a:t>Rotary phone</a:t>
            </a:r>
            <a:r>
              <a:rPr lang="en-US" sz="2400" dirty="0" smtClean="0">
                <a:solidFill>
                  <a:srgbClr val="000000"/>
                </a:solidFill>
                <a:latin typeface="GEORGIA" panose="02040502050405020303" pitchFamily="18" charset="0"/>
              </a:rPr>
              <a:t> (2000); plastic, metal, rubber, paper</a:t>
            </a:r>
            <a:endParaRPr lang="en-US" sz="2400" dirty="0"/>
          </a:p>
        </p:txBody>
      </p:sp>
    </p:spTree>
    <p:extLst>
      <p:ext uri="{BB962C8B-B14F-4D97-AF65-F5344CB8AC3E}">
        <p14:creationId xmlns:p14="http://schemas.microsoft.com/office/powerpoint/2010/main" val="397766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ymodernmet.com/wp/wp-content/uploads/archive/Ql4hBMyzmbcNynEAwoOw_robertlazzarin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35" y="224286"/>
            <a:ext cx="1106709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13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bert Lazzarini 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39" y="1173193"/>
            <a:ext cx="11534561" cy="5684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24119" y="271733"/>
            <a:ext cx="10194070" cy="901460"/>
          </a:xfrm>
        </p:spPr>
        <p:txBody>
          <a:bodyPr>
            <a:normAutofit fontScale="90000"/>
          </a:bodyPr>
          <a:lstStyle/>
          <a:p>
            <a:pPr algn="ctr"/>
            <a:r>
              <a:rPr lang="en-US" dirty="0" smtClean="0"/>
              <a:t>Robert </a:t>
            </a:r>
            <a:r>
              <a:rPr lang="en-US" dirty="0" err="1" smtClean="0"/>
              <a:t>Lazzarini</a:t>
            </a:r>
            <a:r>
              <a:rPr lang="en-US" dirty="0" smtClean="0"/>
              <a:t>: Master of Sculptural Illusion</a:t>
            </a:r>
            <a:endParaRPr lang="en-US" dirty="0"/>
          </a:p>
        </p:txBody>
      </p:sp>
    </p:spTree>
    <p:extLst>
      <p:ext uri="{BB962C8B-B14F-4D97-AF65-F5344CB8AC3E}">
        <p14:creationId xmlns:p14="http://schemas.microsoft.com/office/powerpoint/2010/main" val="28784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68" y="168291"/>
            <a:ext cx="9601200" cy="1485900"/>
          </a:xfrm>
        </p:spPr>
        <p:txBody>
          <a:bodyPr/>
          <a:lstStyle/>
          <a:p>
            <a:r>
              <a:rPr lang="en-US" dirty="0" smtClean="0"/>
              <a:t>Brief Biography</a:t>
            </a:r>
            <a:endParaRPr lang="en-US" dirty="0"/>
          </a:p>
        </p:txBody>
      </p:sp>
      <p:sp>
        <p:nvSpPr>
          <p:cNvPr id="3" name="Content Placeholder 2"/>
          <p:cNvSpPr>
            <a:spLocks noGrp="1"/>
          </p:cNvSpPr>
          <p:nvPr>
            <p:ph idx="1"/>
          </p:nvPr>
        </p:nvSpPr>
        <p:spPr>
          <a:xfrm>
            <a:off x="871268" y="1423358"/>
            <a:ext cx="5978106" cy="5434642"/>
          </a:xfrm>
        </p:spPr>
        <p:txBody>
          <a:bodyPr>
            <a:normAutofit lnSpcReduction="10000"/>
          </a:bodyPr>
          <a:lstStyle/>
          <a:p>
            <a:r>
              <a:rPr lang="en-US" sz="3200" dirty="0"/>
              <a:t>Born:</a:t>
            </a:r>
            <a:r>
              <a:rPr lang="en-US" sz="3200" b="1" dirty="0"/>
              <a:t> </a:t>
            </a:r>
            <a:r>
              <a:rPr lang="en-US" sz="3200" dirty="0"/>
              <a:t>September 22, 1965 </a:t>
            </a:r>
            <a:r>
              <a:rPr lang="en-US" sz="3200" dirty="0" smtClean="0"/>
              <a:t>in</a:t>
            </a:r>
            <a:r>
              <a:rPr lang="en-US" sz="3200" dirty="0"/>
              <a:t> Denville, New </a:t>
            </a:r>
            <a:r>
              <a:rPr lang="en-US" sz="3200" dirty="0" smtClean="0"/>
              <a:t>Jersey</a:t>
            </a:r>
          </a:p>
          <a:p>
            <a:r>
              <a:rPr lang="en-US" sz="3200" dirty="0" smtClean="0"/>
              <a:t>Introduced </a:t>
            </a:r>
            <a:r>
              <a:rPr lang="en-US" sz="3200" dirty="0"/>
              <a:t>to art </a:t>
            </a:r>
            <a:r>
              <a:rPr lang="en-US" sz="3200" dirty="0" smtClean="0"/>
              <a:t>history on family </a:t>
            </a:r>
            <a:r>
              <a:rPr lang="en-US" sz="3200" dirty="0"/>
              <a:t>trips </a:t>
            </a:r>
            <a:r>
              <a:rPr lang="en-US" sz="3200" dirty="0" smtClean="0"/>
              <a:t>to the </a:t>
            </a:r>
            <a:r>
              <a:rPr lang="en-US" sz="3200" dirty="0"/>
              <a:t>Metropolitan Museum </a:t>
            </a:r>
            <a:r>
              <a:rPr lang="en-US" sz="3200" dirty="0" smtClean="0"/>
              <a:t>of Art in </a:t>
            </a:r>
            <a:r>
              <a:rPr lang="en-US" sz="3200" dirty="0"/>
              <a:t>New </a:t>
            </a:r>
            <a:r>
              <a:rPr lang="en-US" sz="3200" dirty="0" smtClean="0"/>
              <a:t>York City</a:t>
            </a:r>
          </a:p>
          <a:p>
            <a:r>
              <a:rPr lang="en-US" sz="3200" dirty="0" smtClean="0"/>
              <a:t>Later worked for 5 years in the Met’s bookshop</a:t>
            </a:r>
          </a:p>
          <a:p>
            <a:r>
              <a:rPr lang="en-US" sz="3200" dirty="0" smtClean="0"/>
              <a:t>Education</a:t>
            </a:r>
            <a:r>
              <a:rPr lang="en-US" sz="3200" dirty="0"/>
              <a:t>: </a:t>
            </a:r>
            <a:r>
              <a:rPr lang="en-US" sz="3200" dirty="0" smtClean="0"/>
              <a:t>Bachelor of Fine Arts degree </a:t>
            </a:r>
            <a:r>
              <a:rPr lang="en-US" sz="3200" dirty="0"/>
              <a:t>in </a:t>
            </a:r>
            <a:r>
              <a:rPr lang="en-US" sz="3200" dirty="0" smtClean="0"/>
              <a:t>sculpture, Parsons School of </a:t>
            </a:r>
            <a:r>
              <a:rPr lang="en-US" sz="3200" dirty="0" smtClean="0"/>
              <a:t>Design &amp; the School </a:t>
            </a:r>
            <a:r>
              <a:rPr lang="en-US" sz="3200" dirty="0"/>
              <a:t>of Visual Arts </a:t>
            </a:r>
          </a:p>
        </p:txBody>
      </p:sp>
      <p:pic>
        <p:nvPicPr>
          <p:cNvPr id="1026" name="Picture 2" descr="Image result for metropolitan museum in new york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374" y="1871932"/>
            <a:ext cx="5284846" cy="2268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3212" y="4358420"/>
            <a:ext cx="4017169" cy="461665"/>
          </a:xfrm>
          <a:prstGeom prst="rect">
            <a:avLst/>
          </a:prstGeom>
          <a:noFill/>
        </p:spPr>
        <p:txBody>
          <a:bodyPr wrap="square" rtlCol="0">
            <a:spAutoFit/>
          </a:bodyPr>
          <a:lstStyle/>
          <a:p>
            <a:pPr algn="ctr"/>
            <a:r>
              <a:rPr lang="en-US" sz="2400" dirty="0" smtClean="0"/>
              <a:t>Metropolitan Museum of Art</a:t>
            </a:r>
            <a:endParaRPr lang="en-US" sz="2400" dirty="0"/>
          </a:p>
        </p:txBody>
      </p:sp>
    </p:spTree>
    <p:extLst>
      <p:ext uri="{BB962C8B-B14F-4D97-AF65-F5344CB8AC3E}">
        <p14:creationId xmlns:p14="http://schemas.microsoft.com/office/powerpoint/2010/main" val="4256757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925" y="4036535"/>
            <a:ext cx="9241766" cy="2554545"/>
          </a:xfrm>
          <a:prstGeom prst="rect">
            <a:avLst/>
          </a:prstGeom>
        </p:spPr>
        <p:txBody>
          <a:bodyPr wrap="square">
            <a:spAutoFit/>
          </a:bodyPr>
          <a:lstStyle/>
          <a:p>
            <a:pPr lvl="0" defTabSz="914400">
              <a:defRPr/>
            </a:pPr>
            <a:r>
              <a:rPr lang="en-US" sz="3200" dirty="0"/>
              <a:t>“A concern of mine has always been the idea of the historicity of the object. Thinking about the object not as this new or ideal thing, but as something that’s lived in the world and has been affected</a:t>
            </a:r>
            <a:r>
              <a:rPr lang="en-US" sz="3200" dirty="0" smtClean="0"/>
              <a:t>.”</a:t>
            </a:r>
          </a:p>
          <a:p>
            <a:pPr lvl="0" algn="r" defTabSz="914400">
              <a:defRPr/>
            </a:pPr>
            <a:r>
              <a:rPr lang="en-US" sz="3200" dirty="0" smtClean="0"/>
              <a:t>Robert </a:t>
            </a:r>
            <a:r>
              <a:rPr lang="en-US" sz="3200" dirty="0" err="1" smtClean="0"/>
              <a:t>Lazzarini</a:t>
            </a:r>
            <a:endParaRPr lang="en-US" sz="3200" dirty="0"/>
          </a:p>
        </p:txBody>
      </p:sp>
      <p:pic>
        <p:nvPicPr>
          <p:cNvPr id="4" name="Picture 2" descr="Image result for Robert Lazzarini artist ham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99" y="264603"/>
            <a:ext cx="6096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830" y="634041"/>
            <a:ext cx="10481094" cy="1485900"/>
          </a:xfrm>
        </p:spPr>
        <p:txBody>
          <a:bodyPr/>
          <a:lstStyle/>
          <a:p>
            <a:r>
              <a:rPr lang="en-US" dirty="0" err="1" smtClean="0"/>
              <a:t>Lazzarini’s</a:t>
            </a:r>
            <a:r>
              <a:rPr lang="en-US" dirty="0" smtClean="0"/>
              <a:t> process: tradition + technology</a:t>
            </a:r>
            <a:endParaRPr lang="en-US" dirty="0"/>
          </a:p>
        </p:txBody>
      </p:sp>
      <p:sp>
        <p:nvSpPr>
          <p:cNvPr id="3" name="Content Placeholder 2"/>
          <p:cNvSpPr>
            <a:spLocks noGrp="1"/>
          </p:cNvSpPr>
          <p:nvPr>
            <p:ph idx="1"/>
          </p:nvPr>
        </p:nvSpPr>
        <p:spPr>
          <a:xfrm>
            <a:off x="1250830" y="1595887"/>
            <a:ext cx="10636370" cy="3581400"/>
          </a:xfrm>
        </p:spPr>
        <p:txBody>
          <a:bodyPr>
            <a:noAutofit/>
          </a:bodyPr>
          <a:lstStyle/>
          <a:p>
            <a:pPr marL="457200" indent="-457200">
              <a:buAutoNum type="arabicPeriod"/>
            </a:pPr>
            <a:r>
              <a:rPr lang="en-US" sz="3000" dirty="0" err="1" smtClean="0"/>
              <a:t>Lazzarini</a:t>
            </a:r>
            <a:r>
              <a:rPr lang="en-US" sz="3000" dirty="0" smtClean="0"/>
              <a:t> selects </a:t>
            </a:r>
            <a:r>
              <a:rPr lang="en-US" sz="3000" dirty="0"/>
              <a:t>a familiar </a:t>
            </a:r>
            <a:r>
              <a:rPr lang="en-US" sz="3000" dirty="0" smtClean="0"/>
              <a:t>object</a:t>
            </a:r>
          </a:p>
          <a:p>
            <a:pPr marL="457200" indent="-457200">
              <a:buAutoNum type="arabicPeriod"/>
            </a:pPr>
            <a:r>
              <a:rPr lang="en-US" sz="3000" dirty="0" smtClean="0"/>
              <a:t>He makes a digital scan of the object</a:t>
            </a:r>
          </a:p>
          <a:p>
            <a:pPr marL="457200" indent="-457200">
              <a:buAutoNum type="arabicPeriod"/>
            </a:pPr>
            <a:r>
              <a:rPr lang="en-US" sz="3000" dirty="0" smtClean="0"/>
              <a:t>Using </a:t>
            </a:r>
            <a:r>
              <a:rPr lang="en-US" sz="3000" dirty="0"/>
              <a:t>computer-assisted design programs, he </a:t>
            </a:r>
            <a:r>
              <a:rPr lang="en-US" sz="3000" dirty="0" smtClean="0"/>
              <a:t>transforms the </a:t>
            </a:r>
            <a:r>
              <a:rPr lang="en-US" sz="3000" dirty="0"/>
              <a:t>image to two-dimensional </a:t>
            </a:r>
            <a:r>
              <a:rPr lang="en-US" sz="3000" dirty="0" smtClean="0"/>
              <a:t>distortions</a:t>
            </a:r>
          </a:p>
          <a:p>
            <a:pPr marL="457200" indent="-457200">
              <a:buAutoNum type="arabicPeriod"/>
            </a:pPr>
            <a:r>
              <a:rPr lang="en-US" sz="3000" dirty="0" smtClean="0"/>
              <a:t>Using mathematical algorithms, he </a:t>
            </a:r>
            <a:r>
              <a:rPr lang="en-US" sz="3000" dirty="0"/>
              <a:t>creates full-size three-dimensional models from </a:t>
            </a:r>
            <a:r>
              <a:rPr lang="en-US" sz="3000" dirty="0" smtClean="0"/>
              <a:t>the </a:t>
            </a:r>
            <a:r>
              <a:rPr lang="en-US" sz="3000" dirty="0"/>
              <a:t>electronic files </a:t>
            </a:r>
            <a:r>
              <a:rPr lang="en-US" sz="3000" dirty="0" smtClean="0"/>
              <a:t>of the drawings</a:t>
            </a:r>
            <a:endParaRPr lang="en-US" sz="3000" dirty="0" smtClean="0"/>
          </a:p>
          <a:p>
            <a:pPr marL="457200" indent="-457200">
              <a:buAutoNum type="arabicPeriod"/>
            </a:pPr>
            <a:r>
              <a:rPr lang="en-US" sz="3000" dirty="0" err="1" smtClean="0"/>
              <a:t>Lazzarini</a:t>
            </a:r>
            <a:r>
              <a:rPr lang="en-US" sz="3000" dirty="0" smtClean="0"/>
              <a:t> then selects appropriate  material that mimic the real object</a:t>
            </a:r>
          </a:p>
          <a:p>
            <a:pPr marL="457200" indent="-457200">
              <a:buFont typeface="Franklin Gothic Book" panose="020B0503020102020204" pitchFamily="34" charset="0"/>
              <a:buAutoNum type="arabicPeriod"/>
            </a:pPr>
            <a:r>
              <a:rPr lang="en-US" sz="3000" dirty="0" smtClean="0"/>
              <a:t>Finally, he creates the final sculptures, </a:t>
            </a:r>
            <a:r>
              <a:rPr lang="en-US" sz="3200" dirty="0"/>
              <a:t>using the same materials and scale as the original </a:t>
            </a:r>
            <a:r>
              <a:rPr lang="en-US" sz="3200" dirty="0" smtClean="0"/>
              <a:t>object</a:t>
            </a:r>
            <a:endParaRPr lang="en-US" sz="3000" dirty="0" smtClean="0"/>
          </a:p>
          <a:p>
            <a:endParaRPr lang="en-US" sz="3000" dirty="0"/>
          </a:p>
        </p:txBody>
      </p:sp>
    </p:spTree>
    <p:extLst>
      <p:ext uri="{BB962C8B-B14F-4D97-AF65-F5344CB8AC3E}">
        <p14:creationId xmlns:p14="http://schemas.microsoft.com/office/powerpoint/2010/main" val="4462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and Reflection Activity</a:t>
            </a:r>
            <a:endParaRPr lang="en-US" dirty="0"/>
          </a:p>
        </p:txBody>
      </p:sp>
      <p:sp>
        <p:nvSpPr>
          <p:cNvPr id="3" name="Content Placeholder 2"/>
          <p:cNvSpPr>
            <a:spLocks noGrp="1"/>
          </p:cNvSpPr>
          <p:nvPr>
            <p:ph idx="1"/>
          </p:nvPr>
        </p:nvSpPr>
        <p:spPr>
          <a:xfrm>
            <a:off x="1371600" y="2286000"/>
            <a:ext cx="9601200" cy="1630392"/>
          </a:xfrm>
        </p:spPr>
        <p:txBody>
          <a:bodyPr>
            <a:normAutofit/>
          </a:bodyPr>
          <a:lstStyle/>
          <a:p>
            <a:r>
              <a:rPr lang="en-US" sz="3600" dirty="0" smtClean="0"/>
              <a:t>Consider each of the following art works and record your thoughts on your worksheet…</a:t>
            </a:r>
            <a:endParaRPr lang="en-US" sz="3600" dirty="0"/>
          </a:p>
        </p:txBody>
      </p:sp>
      <p:pic>
        <p:nvPicPr>
          <p:cNvPr id="10246" name="Picture 6" descr="Image result for writing on a workshee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399" y="3856366"/>
            <a:ext cx="3959601" cy="300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48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154</TotalTime>
  <Words>790</Words>
  <Application>Microsoft Office PowerPoint</Application>
  <PresentationFormat>Widescreen</PresentationFormat>
  <Paragraphs>99</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Franklin Gothic Book</vt:lpstr>
      <vt:lpstr>GEORGIA</vt:lpstr>
      <vt:lpstr>Univers 45 Light</vt:lpstr>
      <vt:lpstr>Crop</vt:lpstr>
      <vt:lpstr>Robert Lazzarini</vt:lpstr>
      <vt:lpstr>Name each of these objects…</vt:lpstr>
      <vt:lpstr>PowerPoint Presentation</vt:lpstr>
      <vt:lpstr>PowerPoint Presentation</vt:lpstr>
      <vt:lpstr>Robert Lazzarini: Master of Sculptural Illusion</vt:lpstr>
      <vt:lpstr>Brief Biography</vt:lpstr>
      <vt:lpstr>PowerPoint Presentation</vt:lpstr>
      <vt:lpstr>Lazzarini’s process: tradition + technology</vt:lpstr>
      <vt:lpstr>Analysis and Reflection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Lazzarini</dc:title>
  <dc:creator>Cruz, Barbara</dc:creator>
  <cp:lastModifiedBy>Cruz, Barbara</cp:lastModifiedBy>
  <cp:revision>21</cp:revision>
  <dcterms:created xsi:type="dcterms:W3CDTF">2019-06-24T17:40:18Z</dcterms:created>
  <dcterms:modified xsi:type="dcterms:W3CDTF">2019-08-12T20:07:46Z</dcterms:modified>
</cp:coreProperties>
</file>