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rels" ContentType="application/vnd.openxmlformats-package.relationships+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5"/>
  </p:notesMasterIdLst>
  <p:sldIdLst>
    <p:sldId id="267" r:id="rId2"/>
    <p:sldId id="256" r:id="rId3"/>
    <p:sldId id="258" r:id="rId4"/>
    <p:sldId id="270" r:id="rId5"/>
    <p:sldId id="261" r:id="rId6"/>
    <p:sldId id="262" r:id="rId7"/>
    <p:sldId id="263" r:id="rId8"/>
    <p:sldId id="272" r:id="rId9"/>
    <p:sldId id="264" r:id="rId10"/>
    <p:sldId id="266" r:id="rId11"/>
    <p:sldId id="268" r:id="rId12"/>
    <p:sldId id="269" r:id="rId13"/>
    <p:sldId id="271"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4" autoAdjust="0"/>
    <p:restoredTop sz="88679" autoAdjust="0"/>
  </p:normalViewPr>
  <p:slideViewPr>
    <p:cSldViewPr snapToGrid="0">
      <p:cViewPr varScale="1">
        <p:scale>
          <a:sx n="104" d="100"/>
          <a:sy n="104" d="100"/>
        </p:scale>
        <p:origin x="-112" y="-157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notesMaster" Target="notesMasters/notesMaster1.xml"/><Relationship Id="rId16" Type="http://schemas.openxmlformats.org/officeDocument/2006/relationships/printerSettings" Target="printerSettings/printerSettings1.bin"/><Relationship Id="rId17" Type="http://schemas.openxmlformats.org/officeDocument/2006/relationships/presProps" Target="presProps.xml"/><Relationship Id="rId18" Type="http://schemas.openxmlformats.org/officeDocument/2006/relationships/viewProps" Target="viewProps.xml"/><Relationship Id="rId19" Type="http://schemas.openxmlformats.org/officeDocument/2006/relationships/theme" Target="theme/theme1.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37E75C7-AFDF-45FF-8636-86E4E3CA7652}" type="datetimeFigureOut">
              <a:rPr lang="en-US" smtClean="0"/>
              <a:t>10/25/16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84927E6-5494-4550-A579-0F7D7AB831F4}" type="slidenum">
              <a:rPr lang="en-US" smtClean="0"/>
              <a:t>‹#›</a:t>
            </a:fld>
            <a:endParaRPr lang="en-US"/>
          </a:p>
        </p:txBody>
      </p:sp>
    </p:spTree>
    <p:extLst>
      <p:ext uri="{BB962C8B-B14F-4D97-AF65-F5344CB8AC3E}">
        <p14:creationId xmlns:p14="http://schemas.microsoft.com/office/powerpoint/2010/main" val="8641691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 Id="rId3" Type="http://schemas.openxmlformats.org/officeDocument/2006/relationships/hyperlink" Target="http://own-it.us/" TargetMode="Externa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www.art21.org/newyorkcloseup/films/mary-mattingly-owns-up/" TargetMode="External"/><Relationship Id="rId4" Type="http://schemas.openxmlformats.org/officeDocument/2006/relationships/hyperlink" Target="http://own-it.us/" TargetMode="External"/><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Give students 2-3 minutes</a:t>
            </a:r>
            <a:r>
              <a:rPr lang="en-US" baseline="0" dirty="0" smtClean="0"/>
              <a:t> to view the image, allowing them to inspect the image close-up to make out individual elements, if they wish.</a:t>
            </a:r>
          </a:p>
          <a:p>
            <a:r>
              <a:rPr lang="en-US" baseline="0" dirty="0" smtClean="0"/>
              <a:t>Ask:</a:t>
            </a:r>
          </a:p>
          <a:p>
            <a:r>
              <a:rPr lang="en-US" baseline="0" dirty="0" smtClean="0"/>
              <a:t>Where is this scene taking place?</a:t>
            </a:r>
          </a:p>
          <a:p>
            <a:r>
              <a:rPr lang="en-US" baseline="0" dirty="0" smtClean="0"/>
              <a:t>Describe the scene.</a:t>
            </a:r>
          </a:p>
          <a:p>
            <a:r>
              <a:rPr lang="en-US" baseline="0" dirty="0" smtClean="0"/>
              <a:t>What is the person doing?</a:t>
            </a:r>
          </a:p>
          <a:p>
            <a:r>
              <a:rPr lang="en-US" baseline="0" dirty="0" smtClean="0"/>
              <a:t>Describe what she is pulling:  what is the ball of things made up of?</a:t>
            </a:r>
          </a:p>
          <a:p>
            <a:r>
              <a:rPr lang="en-US" baseline="0" dirty="0" smtClean="0"/>
              <a:t>How is it all held together?</a:t>
            </a:r>
          </a:p>
          <a:p>
            <a:r>
              <a:rPr lang="en-US" baseline="0" dirty="0" smtClean="0"/>
              <a:t>Why do you think she is pulling the ball of things?</a:t>
            </a:r>
          </a:p>
          <a:p>
            <a:r>
              <a:rPr lang="en-US" baseline="0" dirty="0" smtClean="0"/>
              <a:t>What is the artist trying to convey with this work?</a:t>
            </a:r>
          </a:p>
          <a:p>
            <a:endParaRPr lang="en-US" baseline="0" dirty="0" smtClean="0"/>
          </a:p>
        </p:txBody>
      </p:sp>
      <p:sp>
        <p:nvSpPr>
          <p:cNvPr id="4" name="Slide Number Placeholder 3"/>
          <p:cNvSpPr>
            <a:spLocks noGrp="1"/>
          </p:cNvSpPr>
          <p:nvPr>
            <p:ph type="sldNum" sz="quarter" idx="10"/>
          </p:nvPr>
        </p:nvSpPr>
        <p:spPr/>
        <p:txBody>
          <a:bodyPr/>
          <a:lstStyle/>
          <a:p>
            <a:fld id="{884927E6-5494-4550-A579-0F7D7AB831F4}" type="slidenum">
              <a:rPr lang="en-US" smtClean="0"/>
              <a:t>1</a:t>
            </a:fld>
            <a:endParaRPr lang="en-US"/>
          </a:p>
        </p:txBody>
      </p:sp>
    </p:spTree>
    <p:extLst>
      <p:ext uri="{BB962C8B-B14F-4D97-AF65-F5344CB8AC3E}">
        <p14:creationId xmlns:p14="http://schemas.microsoft.com/office/powerpoint/2010/main" val="16277007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Image source: http://www.marymattingly.com/html/MATTINGLYHouseUniverse11.html</a:t>
            </a:r>
          </a:p>
          <a:p>
            <a:endParaRPr lang="en-US" dirty="0"/>
          </a:p>
        </p:txBody>
      </p:sp>
      <p:sp>
        <p:nvSpPr>
          <p:cNvPr id="4" name="Slide Number Placeholder 3"/>
          <p:cNvSpPr>
            <a:spLocks noGrp="1"/>
          </p:cNvSpPr>
          <p:nvPr>
            <p:ph type="sldNum" sz="quarter" idx="10"/>
          </p:nvPr>
        </p:nvSpPr>
        <p:spPr/>
        <p:txBody>
          <a:bodyPr/>
          <a:lstStyle/>
          <a:p>
            <a:fld id="{884927E6-5494-4550-A579-0F7D7AB831F4}" type="slidenum">
              <a:rPr lang="en-US" smtClean="0"/>
              <a:t>10</a:t>
            </a:fld>
            <a:endParaRPr lang="en-US"/>
          </a:p>
        </p:txBody>
      </p:sp>
    </p:spTree>
    <p:extLst>
      <p:ext uri="{BB962C8B-B14F-4D97-AF65-F5344CB8AC3E}">
        <p14:creationId xmlns:p14="http://schemas.microsoft.com/office/powerpoint/2010/main" val="13339526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Web access: http://www.art21.org/newyorkcloseup/films/mary-mattingly-owns-up</a:t>
            </a:r>
            <a:r>
              <a:rPr lang="en-US" sz="1200" b="0" i="0" kern="1200" baseline="0" dirty="0" smtClean="0">
                <a:solidFill>
                  <a:schemeClr val="tx1"/>
                </a:solidFill>
                <a:effectLst/>
                <a:latin typeface="+mn-lt"/>
                <a:ea typeface="+mn-ea"/>
                <a:cs typeface="+mn-cs"/>
              </a:rPr>
              <a:t> </a:t>
            </a:r>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In this film, Mary Mattingly transforms personal belongings into sculptural forms that she later incorporates into photographs and performative actions. Experimenting with living in her </a:t>
            </a:r>
            <a:r>
              <a:rPr lang="en-US" sz="1200" b="0" i="0" kern="1200" dirty="0" err="1" smtClean="0">
                <a:solidFill>
                  <a:schemeClr val="tx1"/>
                </a:solidFill>
                <a:effectLst/>
                <a:latin typeface="+mn-lt"/>
                <a:ea typeface="+mn-ea"/>
                <a:cs typeface="+mn-cs"/>
              </a:rPr>
              <a:t>Greenpoint</a:t>
            </a:r>
            <a:r>
              <a:rPr lang="en-US" sz="1200" b="0" i="0" kern="1200" dirty="0" smtClean="0">
                <a:solidFill>
                  <a:schemeClr val="tx1"/>
                </a:solidFill>
                <a:effectLst/>
                <a:latin typeface="+mn-lt"/>
                <a:ea typeface="+mn-ea"/>
                <a:cs typeface="+mn-cs"/>
              </a:rPr>
              <a:t> studio space, Mattingly is determined to live with just the bare essentials. Over several months, she undertakes a process of recording every object she owns and tracing the history of each of her belongings—how it came into her life, its distribution via complex global supply chains, as well as where the raw materials for its manufacture was sourced—before uploading a digital version of each object to her website </a:t>
            </a:r>
            <a:r>
              <a:rPr lang="en-US" sz="1200" b="0" i="0" u="sng" kern="1200" dirty="0" smtClean="0">
                <a:solidFill>
                  <a:schemeClr val="tx1"/>
                </a:solidFill>
                <a:effectLst/>
                <a:latin typeface="+mn-lt"/>
                <a:ea typeface="+mn-ea"/>
                <a:cs typeface="+mn-cs"/>
                <a:hlinkClick r:id="rId3"/>
              </a:rPr>
              <a:t>OWN-IT.US</a:t>
            </a:r>
            <a:r>
              <a:rPr lang="en-US" sz="1200" b="0" i="0" kern="1200" dirty="0" smtClean="0">
                <a:solidFill>
                  <a:schemeClr val="tx1"/>
                </a:solidFill>
                <a:effectLst/>
                <a:latin typeface="+mn-lt"/>
                <a:ea typeface="+mn-ea"/>
                <a:cs typeface="+mn-cs"/>
              </a:rPr>
              <a:t> for others to access. Throughout this process, she takes stock of the environmental and societal impact of her personal consumption, wondering if “maybe we need art more today because we’re in a world with so many mass produced things.” Mattingly aggregates all of her personal belongings into boulder-like sculptural bundles, held together with rope, so that she is able to roll and drag them. She’s photographed walking the sculpture </a:t>
            </a:r>
            <a:r>
              <a:rPr lang="en-US" sz="1200" b="0" i="1" kern="1200" dirty="0" smtClean="0">
                <a:solidFill>
                  <a:schemeClr val="tx1"/>
                </a:solidFill>
                <a:effectLst/>
                <a:latin typeface="+mn-lt"/>
                <a:ea typeface="+mn-ea"/>
                <a:cs typeface="+mn-cs"/>
              </a:rPr>
              <a:t>Fill (Obstruct)</a:t>
            </a:r>
            <a:r>
              <a:rPr lang="en-US" sz="1200" b="0" i="0" kern="1200" dirty="0" smtClean="0">
                <a:solidFill>
                  <a:schemeClr val="tx1"/>
                </a:solidFill>
                <a:effectLst/>
                <a:latin typeface="+mn-lt"/>
                <a:ea typeface="+mn-ea"/>
                <a:cs typeface="+mn-cs"/>
              </a:rPr>
              <a:t> (2013) across the Bayonne Bridge, from Staten Island to New Jersey, and to the Port of New York New Jersey—symbolically returning her personal belongings to the place where they entered the East Coast. “It’s kind of really incredibly Sisyphean in a way,” says Mattingly about her actions, eventually attracting the attention of the Port Authority Police and Homeland Security who surveil the port. </a:t>
            </a:r>
            <a:endParaRPr lang="en-US" dirty="0"/>
          </a:p>
        </p:txBody>
      </p:sp>
      <p:sp>
        <p:nvSpPr>
          <p:cNvPr id="4" name="Slide Number Placeholder 3"/>
          <p:cNvSpPr>
            <a:spLocks noGrp="1"/>
          </p:cNvSpPr>
          <p:nvPr>
            <p:ph type="sldNum" sz="quarter" idx="10"/>
          </p:nvPr>
        </p:nvSpPr>
        <p:spPr/>
        <p:txBody>
          <a:bodyPr/>
          <a:lstStyle/>
          <a:p>
            <a:fld id="{884927E6-5494-4550-A579-0F7D7AB831F4}" type="slidenum">
              <a:rPr lang="en-US" smtClean="0"/>
              <a:t>11</a:t>
            </a:fld>
            <a:endParaRPr lang="en-US"/>
          </a:p>
        </p:txBody>
      </p:sp>
    </p:spTree>
    <p:extLst>
      <p:ext uri="{BB962C8B-B14F-4D97-AF65-F5344CB8AC3E}">
        <p14:creationId xmlns:p14="http://schemas.microsoft.com/office/powerpoint/2010/main" val="26337190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Access the 9-minute video, </a:t>
            </a:r>
            <a:r>
              <a:rPr lang="en-US" sz="1200" i="1" kern="1200" dirty="0" smtClean="0">
                <a:solidFill>
                  <a:schemeClr val="tx1"/>
                </a:solidFill>
                <a:effectLst/>
                <a:latin typeface="+mn-lt"/>
                <a:ea typeface="+mn-ea"/>
                <a:cs typeface="+mn-cs"/>
              </a:rPr>
              <a:t>Mary Mattingly Owns Up </a:t>
            </a:r>
            <a:r>
              <a:rPr lang="en-US" sz="1200" kern="1200" dirty="0" smtClean="0">
                <a:solidFill>
                  <a:schemeClr val="tx1"/>
                </a:solidFill>
                <a:effectLst/>
                <a:latin typeface="+mn-lt"/>
                <a:ea typeface="+mn-ea"/>
                <a:cs typeface="+mn-cs"/>
              </a:rPr>
              <a:t>(</a:t>
            </a:r>
            <a:r>
              <a:rPr lang="en-US" sz="1200" u="sng" kern="1200" dirty="0" smtClean="0">
                <a:solidFill>
                  <a:schemeClr val="tx1"/>
                </a:solidFill>
                <a:effectLst/>
                <a:latin typeface="+mn-lt"/>
                <a:ea typeface="+mn-ea"/>
                <a:cs typeface="+mn-cs"/>
                <a:hlinkClick r:id="rId3"/>
              </a:rPr>
              <a:t>http://www.art21.org/newyorkcloseup/films/mary-mattingly-owns-up/</a:t>
            </a:r>
            <a:r>
              <a:rPr lang="en-US" sz="1200" kern="1200" dirty="0" smtClean="0">
                <a:solidFill>
                  <a:schemeClr val="tx1"/>
                </a:solidFill>
                <a:effectLst/>
                <a:latin typeface="+mn-lt"/>
                <a:ea typeface="+mn-ea"/>
                <a:cs typeface="+mn-cs"/>
              </a:rPr>
              <a:t>). </a:t>
            </a: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In this film, Mary Mattingly transforms personal belongings into sculptural forms that she later incorporates into photographs and performative actions. Experimenting with living in her </a:t>
            </a:r>
            <a:r>
              <a:rPr lang="en-US" sz="1200" b="0" i="0" kern="1200" dirty="0" err="1" smtClean="0">
                <a:solidFill>
                  <a:schemeClr val="tx1"/>
                </a:solidFill>
                <a:effectLst/>
                <a:latin typeface="+mn-lt"/>
                <a:ea typeface="+mn-ea"/>
                <a:cs typeface="+mn-cs"/>
              </a:rPr>
              <a:t>Greenpoint</a:t>
            </a:r>
            <a:r>
              <a:rPr lang="en-US" sz="1200" b="0" i="0" kern="1200" dirty="0" smtClean="0">
                <a:solidFill>
                  <a:schemeClr val="tx1"/>
                </a:solidFill>
                <a:effectLst/>
                <a:latin typeface="+mn-lt"/>
                <a:ea typeface="+mn-ea"/>
                <a:cs typeface="+mn-cs"/>
              </a:rPr>
              <a:t> studio space, Mattingly is determined to live with just the bare essentials. Over several months, she undertakes a process of recording every object she owns and tracing the history of each of her belongings—how it came into her life, its distribution via complex global supply chains, as well as where the raw materials for its manufacture was sourced—before uploading a digital version of each object to her website </a:t>
            </a:r>
            <a:r>
              <a:rPr lang="en-US" sz="1200" b="0" i="0" u="sng" kern="1200" dirty="0" smtClean="0">
                <a:solidFill>
                  <a:schemeClr val="tx1"/>
                </a:solidFill>
                <a:effectLst/>
                <a:latin typeface="+mn-lt"/>
                <a:ea typeface="+mn-ea"/>
                <a:cs typeface="+mn-cs"/>
                <a:hlinkClick r:id="rId4"/>
              </a:rPr>
              <a:t>OWN-IT.US</a:t>
            </a:r>
            <a:r>
              <a:rPr lang="en-US" sz="1200" b="0" i="0" kern="1200" dirty="0" smtClean="0">
                <a:solidFill>
                  <a:schemeClr val="tx1"/>
                </a:solidFill>
                <a:effectLst/>
                <a:latin typeface="+mn-lt"/>
                <a:ea typeface="+mn-ea"/>
                <a:cs typeface="+mn-cs"/>
              </a:rPr>
              <a:t> for others to access. Throughout this process, she takes stock of the environmental and societal impact of her personal consumption, wondering if “maybe we need art more today because we’re in a world with so many mass produced things.” Mattingly aggregates all of her personal belongings into boulder-like sculptural bundles, held together with rope, so that she is able to roll and drag them. She’s photographed walking the sculpture </a:t>
            </a:r>
            <a:r>
              <a:rPr lang="en-US" sz="1200" b="0" i="1" kern="1200" dirty="0" smtClean="0">
                <a:solidFill>
                  <a:schemeClr val="tx1"/>
                </a:solidFill>
                <a:effectLst/>
                <a:latin typeface="+mn-lt"/>
                <a:ea typeface="+mn-ea"/>
                <a:cs typeface="+mn-cs"/>
              </a:rPr>
              <a:t>Fill (Obstruct)</a:t>
            </a:r>
            <a:r>
              <a:rPr lang="en-US" sz="1200" b="0" i="0" kern="1200" dirty="0" smtClean="0">
                <a:solidFill>
                  <a:schemeClr val="tx1"/>
                </a:solidFill>
                <a:effectLst/>
                <a:latin typeface="+mn-lt"/>
                <a:ea typeface="+mn-ea"/>
                <a:cs typeface="+mn-cs"/>
              </a:rPr>
              <a:t> (2013) across the Bayonne Bridge, from Staten Island to New Jersey, and to the Port of New York New Jersey—symbolically returning her personal belongings to the place where they entered the East Coast. “It’s kind of really incredibly Sisyphean in a way,” says Mattingly about her actions, eventually attracting the attention of the Port Authority Police and Homeland Security who surveil the port. </a:t>
            </a: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Image source:  https://i.ytimg.com/vi/gujH5oYmHcY/maxresdefault.jpg </a:t>
            </a:r>
            <a:endParaRPr lang="en-US" dirty="0"/>
          </a:p>
        </p:txBody>
      </p:sp>
      <p:sp>
        <p:nvSpPr>
          <p:cNvPr id="4" name="Slide Number Placeholder 3"/>
          <p:cNvSpPr>
            <a:spLocks noGrp="1"/>
          </p:cNvSpPr>
          <p:nvPr>
            <p:ph type="sldNum" sz="quarter" idx="10"/>
          </p:nvPr>
        </p:nvSpPr>
        <p:spPr/>
        <p:txBody>
          <a:bodyPr/>
          <a:lstStyle/>
          <a:p>
            <a:fld id="{884927E6-5494-4550-A579-0F7D7AB831F4}" type="slidenum">
              <a:rPr lang="en-US" smtClean="0"/>
              <a:t>12</a:t>
            </a:fld>
            <a:endParaRPr lang="en-US"/>
          </a:p>
        </p:txBody>
      </p:sp>
    </p:spTree>
    <p:extLst>
      <p:ext uri="{BB962C8B-B14F-4D97-AF65-F5344CB8AC3E}">
        <p14:creationId xmlns:p14="http://schemas.microsoft.com/office/powerpoint/2010/main" val="38702984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a:t>
            </a:r>
            <a:r>
              <a:rPr lang="en-US" sz="1200" kern="1200" dirty="0" err="1" smtClean="0">
                <a:solidFill>
                  <a:schemeClr val="tx1"/>
                </a:solidFill>
                <a:effectLst/>
                <a:latin typeface="+mn-lt"/>
                <a:ea typeface="+mn-ea"/>
                <a:cs typeface="+mn-cs"/>
              </a:rPr>
              <a:t>Posthuman</a:t>
            </a:r>
            <a:r>
              <a:rPr lang="en-US" sz="1200" kern="1200" dirty="0" smtClean="0">
                <a:solidFill>
                  <a:schemeClr val="tx1"/>
                </a:solidFill>
                <a:effectLst/>
                <a:latin typeface="+mn-lt"/>
                <a:ea typeface="+mn-ea"/>
                <a:cs typeface="+mn-cs"/>
              </a:rPr>
              <a:t>”:  When </a:t>
            </a:r>
            <a:r>
              <a:rPr lang="en-US" sz="1200" b="0" i="0" kern="1200" dirty="0" smtClean="0">
                <a:solidFill>
                  <a:schemeClr val="tx1"/>
                </a:solidFill>
                <a:effectLst/>
                <a:latin typeface="+mn-lt"/>
                <a:ea typeface="+mn-ea"/>
                <a:cs typeface="+mn-cs"/>
              </a:rPr>
              <a:t>bioscience and medical technology propel people beyond the old human limits</a:t>
            </a:r>
            <a:r>
              <a:rPr lang="en-US" sz="1200" b="0" i="0" kern="1200" baseline="0" dirty="0" smtClean="0">
                <a:solidFill>
                  <a:schemeClr val="tx1"/>
                </a:solidFill>
                <a:effectLst/>
                <a:latin typeface="+mn-lt"/>
                <a:ea typeface="+mn-ea"/>
                <a:cs typeface="+mn-cs"/>
              </a:rPr>
              <a:t> to creatively problem-solve.</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CLOSURE: Write these questions on the board, asking students to discuss first in pairs and then as a whole group:</a:t>
            </a:r>
          </a:p>
          <a:p>
            <a:pPr lvl="0"/>
            <a:r>
              <a:rPr lang="en-US" sz="1200" kern="1200" dirty="0" smtClean="0">
                <a:solidFill>
                  <a:schemeClr val="tx1"/>
                </a:solidFill>
                <a:effectLst/>
                <a:latin typeface="+mn-lt"/>
                <a:ea typeface="+mn-ea"/>
                <a:cs typeface="+mn-cs"/>
              </a:rPr>
              <a:t>Do you agree with the Anthropocene being added as an epoch in human history? Why?  Explain your reasoning.</a:t>
            </a:r>
          </a:p>
          <a:p>
            <a:pPr lvl="0"/>
            <a:r>
              <a:rPr lang="en-US" sz="1200" kern="1200" dirty="0" smtClean="0">
                <a:solidFill>
                  <a:schemeClr val="tx1"/>
                </a:solidFill>
                <a:effectLst/>
                <a:latin typeface="+mn-lt"/>
                <a:ea typeface="+mn-ea"/>
                <a:cs typeface="+mn-cs"/>
              </a:rPr>
              <a:t>What does it mean to be an “extractive being”?</a:t>
            </a:r>
          </a:p>
          <a:p>
            <a:pPr lvl="0"/>
            <a:r>
              <a:rPr lang="en-US" sz="1200" kern="1200" dirty="0" smtClean="0">
                <a:solidFill>
                  <a:schemeClr val="tx1"/>
                </a:solidFill>
                <a:effectLst/>
                <a:latin typeface="+mn-lt"/>
                <a:ea typeface="+mn-ea"/>
                <a:cs typeface="+mn-cs"/>
              </a:rPr>
              <a:t>Should countries with high ecological footprints be required to invest in environmental clean-up efforts?</a:t>
            </a:r>
          </a:p>
          <a:p>
            <a:pPr lvl="0"/>
            <a:r>
              <a:rPr lang="en-US" sz="1200" kern="1200" dirty="0" smtClean="0">
                <a:solidFill>
                  <a:schemeClr val="tx1"/>
                </a:solidFill>
                <a:effectLst/>
                <a:latin typeface="+mn-lt"/>
                <a:ea typeface="+mn-ea"/>
                <a:cs typeface="+mn-cs"/>
              </a:rPr>
              <a:t>Should people with higher ecological footprints be required to pay an “ecological tax”?</a:t>
            </a:r>
          </a:p>
          <a:p>
            <a:pPr lvl="0"/>
            <a:r>
              <a:rPr lang="en-US" sz="1200" kern="1200" dirty="0" smtClean="0">
                <a:solidFill>
                  <a:schemeClr val="tx1"/>
                </a:solidFill>
                <a:effectLst/>
                <a:latin typeface="+mn-lt"/>
                <a:ea typeface="+mn-ea"/>
                <a:cs typeface="+mn-cs"/>
              </a:rPr>
              <a:t>Do you feel personally responsible for objects you acquire in your life? </a:t>
            </a:r>
          </a:p>
          <a:p>
            <a:endParaRPr lang="en-US" dirty="0"/>
          </a:p>
        </p:txBody>
      </p:sp>
      <p:sp>
        <p:nvSpPr>
          <p:cNvPr id="4" name="Slide Number Placeholder 3"/>
          <p:cNvSpPr>
            <a:spLocks noGrp="1"/>
          </p:cNvSpPr>
          <p:nvPr>
            <p:ph type="sldNum" sz="quarter" idx="10"/>
          </p:nvPr>
        </p:nvSpPr>
        <p:spPr/>
        <p:txBody>
          <a:bodyPr/>
          <a:lstStyle/>
          <a:p>
            <a:fld id="{884927E6-5494-4550-A579-0F7D7AB831F4}" type="slidenum">
              <a:rPr lang="en-US" smtClean="0"/>
              <a:t>13</a:t>
            </a:fld>
            <a:endParaRPr lang="en-US"/>
          </a:p>
        </p:txBody>
      </p:sp>
    </p:spTree>
    <p:extLst>
      <p:ext uri="{BB962C8B-B14F-4D97-AF65-F5344CB8AC3E}">
        <p14:creationId xmlns:p14="http://schemas.microsoft.com/office/powerpoint/2010/main" val="31775017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kern="1200" dirty="0" smtClean="0">
                <a:solidFill>
                  <a:schemeClr val="tx1"/>
                </a:solidFill>
                <a:effectLst/>
                <a:latin typeface="+mn-lt"/>
                <a:ea typeface="+mn-ea"/>
                <a:cs typeface="+mn-cs"/>
              </a:rPr>
              <a:t>Mary Mattingly </a:t>
            </a:r>
            <a:r>
              <a:rPr lang="en-US" sz="1200" kern="1200" dirty="0" smtClean="0">
                <a:solidFill>
                  <a:schemeClr val="tx1"/>
                </a:solidFill>
                <a:effectLst/>
                <a:latin typeface="+mn-lt"/>
                <a:ea typeface="+mn-ea"/>
                <a:cs typeface="+mn-cs"/>
              </a:rPr>
              <a:t>investigates and critiques her personal consumer footprint through sculptures, performances, and photographs.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Image source: http://www.art21.org/newyorkcloseup/artists/mary-mattingly/ </a:t>
            </a:r>
          </a:p>
          <a:p>
            <a:endParaRPr lang="en-US" dirty="0"/>
          </a:p>
        </p:txBody>
      </p:sp>
      <p:sp>
        <p:nvSpPr>
          <p:cNvPr id="4" name="Slide Number Placeholder 3"/>
          <p:cNvSpPr>
            <a:spLocks noGrp="1"/>
          </p:cNvSpPr>
          <p:nvPr>
            <p:ph type="sldNum" sz="quarter" idx="10"/>
          </p:nvPr>
        </p:nvSpPr>
        <p:spPr/>
        <p:txBody>
          <a:bodyPr/>
          <a:lstStyle/>
          <a:p>
            <a:fld id="{884927E6-5494-4550-A579-0F7D7AB831F4}" type="slidenum">
              <a:rPr lang="en-US" smtClean="0"/>
              <a:t>2</a:t>
            </a:fld>
            <a:endParaRPr lang="en-US"/>
          </a:p>
        </p:txBody>
      </p:sp>
    </p:spTree>
    <p:extLst>
      <p:ext uri="{BB962C8B-B14F-4D97-AF65-F5344CB8AC3E}">
        <p14:creationId xmlns:p14="http://schemas.microsoft.com/office/powerpoint/2010/main" val="30627748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Image source: http://www.art21.org/newyorkcloseup/artists/mary-mattingly/</a:t>
            </a:r>
          </a:p>
          <a:p>
            <a:endParaRPr lang="en-US" dirty="0"/>
          </a:p>
        </p:txBody>
      </p:sp>
      <p:sp>
        <p:nvSpPr>
          <p:cNvPr id="4" name="Slide Number Placeholder 3"/>
          <p:cNvSpPr>
            <a:spLocks noGrp="1"/>
          </p:cNvSpPr>
          <p:nvPr>
            <p:ph type="sldNum" sz="quarter" idx="10"/>
          </p:nvPr>
        </p:nvSpPr>
        <p:spPr/>
        <p:txBody>
          <a:bodyPr/>
          <a:lstStyle/>
          <a:p>
            <a:fld id="{884927E6-5494-4550-A579-0F7D7AB831F4}" type="slidenum">
              <a:rPr lang="en-US" smtClean="0"/>
              <a:t>3</a:t>
            </a:fld>
            <a:endParaRPr lang="en-US"/>
          </a:p>
        </p:txBody>
      </p:sp>
    </p:spTree>
    <p:extLst>
      <p:ext uri="{BB962C8B-B14F-4D97-AF65-F5344CB8AC3E}">
        <p14:creationId xmlns:p14="http://schemas.microsoft.com/office/powerpoint/2010/main" val="9531752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Image source: https://roughcopymag.wordpress.com/2010/02/17/artist-interview-mary-mattingly/</a:t>
            </a:r>
          </a:p>
          <a:p>
            <a:endParaRPr lang="en-US" dirty="0"/>
          </a:p>
        </p:txBody>
      </p:sp>
      <p:sp>
        <p:nvSpPr>
          <p:cNvPr id="4" name="Slide Number Placeholder 3"/>
          <p:cNvSpPr>
            <a:spLocks noGrp="1"/>
          </p:cNvSpPr>
          <p:nvPr>
            <p:ph type="sldNum" sz="quarter" idx="10"/>
          </p:nvPr>
        </p:nvSpPr>
        <p:spPr/>
        <p:txBody>
          <a:bodyPr/>
          <a:lstStyle/>
          <a:p>
            <a:fld id="{884927E6-5494-4550-A579-0F7D7AB831F4}" type="slidenum">
              <a:rPr lang="en-US" smtClean="0"/>
              <a:t>4</a:t>
            </a:fld>
            <a:endParaRPr lang="en-US"/>
          </a:p>
        </p:txBody>
      </p:sp>
    </p:spTree>
    <p:extLst>
      <p:ext uri="{BB962C8B-B14F-4D97-AF65-F5344CB8AC3E}">
        <p14:creationId xmlns:p14="http://schemas.microsoft.com/office/powerpoint/2010/main" val="16603850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Text:</a:t>
            </a:r>
          </a:p>
          <a:p>
            <a:r>
              <a:rPr lang="en-US" dirty="0" smtClean="0"/>
              <a:t>“I needed to</a:t>
            </a:r>
            <a:r>
              <a:rPr lang="en-US" baseline="0" dirty="0" smtClean="0"/>
              <a:t> turn my useful objects into something useless so wrapped them into boulders to show their mass and obstruction. I decided to live my life from now on without them, in their place  I’m faced with sculptures of excess that are very Sisyphean.”</a:t>
            </a:r>
          </a:p>
          <a:p>
            <a:r>
              <a:rPr lang="en-US" baseline="0" dirty="0" smtClean="0"/>
              <a:t>Image source: http://www.marymattingly.com/html/MATTINGLYBlockades_02.html </a:t>
            </a:r>
            <a:endParaRPr lang="en-US" dirty="0"/>
          </a:p>
        </p:txBody>
      </p:sp>
      <p:sp>
        <p:nvSpPr>
          <p:cNvPr id="4" name="Slide Number Placeholder 3"/>
          <p:cNvSpPr>
            <a:spLocks noGrp="1"/>
          </p:cNvSpPr>
          <p:nvPr>
            <p:ph type="sldNum" sz="quarter" idx="10"/>
          </p:nvPr>
        </p:nvSpPr>
        <p:spPr/>
        <p:txBody>
          <a:bodyPr/>
          <a:lstStyle/>
          <a:p>
            <a:fld id="{884927E6-5494-4550-A579-0F7D7AB831F4}" type="slidenum">
              <a:rPr lang="en-US" smtClean="0"/>
              <a:t>5</a:t>
            </a:fld>
            <a:endParaRPr lang="en-US"/>
          </a:p>
        </p:txBody>
      </p:sp>
    </p:spTree>
    <p:extLst>
      <p:ext uri="{BB962C8B-B14F-4D97-AF65-F5344CB8AC3E}">
        <p14:creationId xmlns:p14="http://schemas.microsoft.com/office/powerpoint/2010/main" val="24767415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Image source: http://www.marymattingly.com/html/MATTINGLYHouseUniverse6.html </a:t>
            </a:r>
            <a:endParaRPr lang="en-US" dirty="0"/>
          </a:p>
        </p:txBody>
      </p:sp>
      <p:sp>
        <p:nvSpPr>
          <p:cNvPr id="4" name="Slide Number Placeholder 3"/>
          <p:cNvSpPr>
            <a:spLocks noGrp="1"/>
          </p:cNvSpPr>
          <p:nvPr>
            <p:ph type="sldNum" sz="quarter" idx="10"/>
          </p:nvPr>
        </p:nvSpPr>
        <p:spPr/>
        <p:txBody>
          <a:bodyPr/>
          <a:lstStyle/>
          <a:p>
            <a:fld id="{884927E6-5494-4550-A579-0F7D7AB831F4}" type="slidenum">
              <a:rPr lang="en-US" smtClean="0"/>
              <a:t>6</a:t>
            </a:fld>
            <a:endParaRPr lang="en-US"/>
          </a:p>
        </p:txBody>
      </p:sp>
    </p:spTree>
    <p:extLst>
      <p:ext uri="{BB962C8B-B14F-4D97-AF65-F5344CB8AC3E}">
        <p14:creationId xmlns:p14="http://schemas.microsoft.com/office/powerpoint/2010/main" val="21785073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Image source: http://www.marymattingly.com/html/MATTINGLYHouseUniverse8.html</a:t>
            </a:r>
            <a:endParaRPr lang="en-US" dirty="0"/>
          </a:p>
        </p:txBody>
      </p:sp>
      <p:sp>
        <p:nvSpPr>
          <p:cNvPr id="4" name="Slide Number Placeholder 3"/>
          <p:cNvSpPr>
            <a:spLocks noGrp="1"/>
          </p:cNvSpPr>
          <p:nvPr>
            <p:ph type="sldNum" sz="quarter" idx="10"/>
          </p:nvPr>
        </p:nvSpPr>
        <p:spPr/>
        <p:txBody>
          <a:bodyPr/>
          <a:lstStyle/>
          <a:p>
            <a:fld id="{884927E6-5494-4550-A579-0F7D7AB831F4}" type="slidenum">
              <a:rPr lang="en-US" smtClean="0"/>
              <a:t>7</a:t>
            </a:fld>
            <a:endParaRPr lang="en-US"/>
          </a:p>
        </p:txBody>
      </p:sp>
    </p:spTree>
    <p:extLst>
      <p:ext uri="{BB962C8B-B14F-4D97-AF65-F5344CB8AC3E}">
        <p14:creationId xmlns:p14="http://schemas.microsoft.com/office/powerpoint/2010/main" val="40982775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Image source: https://www.artsy.net/artwork/mary-mattingly-verse-and-universe</a:t>
            </a:r>
          </a:p>
          <a:p>
            <a:endParaRPr lang="en-US" dirty="0"/>
          </a:p>
        </p:txBody>
      </p:sp>
      <p:sp>
        <p:nvSpPr>
          <p:cNvPr id="4" name="Slide Number Placeholder 3"/>
          <p:cNvSpPr>
            <a:spLocks noGrp="1"/>
          </p:cNvSpPr>
          <p:nvPr>
            <p:ph type="sldNum" sz="quarter" idx="10"/>
          </p:nvPr>
        </p:nvSpPr>
        <p:spPr/>
        <p:txBody>
          <a:bodyPr/>
          <a:lstStyle/>
          <a:p>
            <a:fld id="{884927E6-5494-4550-A579-0F7D7AB831F4}" type="slidenum">
              <a:rPr lang="en-US" smtClean="0"/>
              <a:t>8</a:t>
            </a:fld>
            <a:endParaRPr lang="en-US"/>
          </a:p>
        </p:txBody>
      </p:sp>
    </p:spTree>
    <p:extLst>
      <p:ext uri="{BB962C8B-B14F-4D97-AF65-F5344CB8AC3E}">
        <p14:creationId xmlns:p14="http://schemas.microsoft.com/office/powerpoint/2010/main" val="5968525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Image source: https://paddle8.com/work/mary-mattingly/88723-nine-chains-to-the-moon</a:t>
            </a:r>
          </a:p>
          <a:p>
            <a:r>
              <a:rPr lang="en-US" sz="1200" b="0" i="0" kern="1200" dirty="0" smtClean="0">
                <a:solidFill>
                  <a:schemeClr val="tx1"/>
                </a:solidFill>
                <a:effectLst/>
                <a:latin typeface="+mn-lt"/>
                <a:ea typeface="+mn-ea"/>
                <a:cs typeface="+mn-cs"/>
              </a:rPr>
              <a:t>“Using the form of the bundle, I wanted to show literally how big it was—sort of emphasizing the magnitude of how much we depend on material things. You're faced with it in a way that's very different from being faced with your possessions in their individual forms because when you bundle them, they're oppressive.”  - Mary Mattingly </a:t>
            </a:r>
            <a:endParaRPr lang="en-US" dirty="0"/>
          </a:p>
        </p:txBody>
      </p:sp>
      <p:sp>
        <p:nvSpPr>
          <p:cNvPr id="4" name="Slide Number Placeholder 3"/>
          <p:cNvSpPr>
            <a:spLocks noGrp="1"/>
          </p:cNvSpPr>
          <p:nvPr>
            <p:ph type="sldNum" sz="quarter" idx="10"/>
          </p:nvPr>
        </p:nvSpPr>
        <p:spPr/>
        <p:txBody>
          <a:bodyPr/>
          <a:lstStyle/>
          <a:p>
            <a:fld id="{884927E6-5494-4550-A579-0F7D7AB831F4}" type="slidenum">
              <a:rPr lang="en-US" smtClean="0"/>
              <a:t>9</a:t>
            </a:fld>
            <a:endParaRPr lang="en-US"/>
          </a:p>
        </p:txBody>
      </p:sp>
    </p:spTree>
    <p:extLst>
      <p:ext uri="{BB962C8B-B14F-4D97-AF65-F5344CB8AC3E}">
        <p14:creationId xmlns:p14="http://schemas.microsoft.com/office/powerpoint/2010/main" val="27127851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F888DF2-34CB-486B-ABD4-DAEAE11C29D5}" type="datetimeFigureOut">
              <a:rPr lang="en-US" smtClean="0"/>
              <a:t>10/25/16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1FA7106-518F-48E4-A6A8-8647E0033F2B}" type="slidenum">
              <a:rPr lang="en-US" smtClean="0"/>
              <a:t>‹#›</a:t>
            </a:fld>
            <a:endParaRPr lang="en-US"/>
          </a:p>
        </p:txBody>
      </p:sp>
    </p:spTree>
    <p:extLst>
      <p:ext uri="{BB962C8B-B14F-4D97-AF65-F5344CB8AC3E}">
        <p14:creationId xmlns:p14="http://schemas.microsoft.com/office/powerpoint/2010/main" val="35520966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F888DF2-34CB-486B-ABD4-DAEAE11C29D5}" type="datetimeFigureOut">
              <a:rPr lang="en-US" smtClean="0"/>
              <a:t>10/25/16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1FA7106-518F-48E4-A6A8-8647E0033F2B}" type="slidenum">
              <a:rPr lang="en-US" smtClean="0"/>
              <a:t>‹#›</a:t>
            </a:fld>
            <a:endParaRPr lang="en-US"/>
          </a:p>
        </p:txBody>
      </p:sp>
    </p:spTree>
    <p:extLst>
      <p:ext uri="{BB962C8B-B14F-4D97-AF65-F5344CB8AC3E}">
        <p14:creationId xmlns:p14="http://schemas.microsoft.com/office/powerpoint/2010/main" val="37225586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F888DF2-34CB-486B-ABD4-DAEAE11C29D5}" type="datetimeFigureOut">
              <a:rPr lang="en-US" smtClean="0"/>
              <a:t>10/25/16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1FA7106-518F-48E4-A6A8-8647E0033F2B}" type="slidenum">
              <a:rPr lang="en-US" smtClean="0"/>
              <a:t>‹#›</a:t>
            </a:fld>
            <a:endParaRPr lang="en-US"/>
          </a:p>
        </p:txBody>
      </p:sp>
    </p:spTree>
    <p:extLst>
      <p:ext uri="{BB962C8B-B14F-4D97-AF65-F5344CB8AC3E}">
        <p14:creationId xmlns:p14="http://schemas.microsoft.com/office/powerpoint/2010/main" val="24649635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F888DF2-34CB-486B-ABD4-DAEAE11C29D5}" type="datetimeFigureOut">
              <a:rPr lang="en-US" smtClean="0"/>
              <a:t>10/25/16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1FA7106-518F-48E4-A6A8-8647E0033F2B}" type="slidenum">
              <a:rPr lang="en-US" smtClean="0"/>
              <a:t>‹#›</a:t>
            </a:fld>
            <a:endParaRPr lang="en-US"/>
          </a:p>
        </p:txBody>
      </p:sp>
    </p:spTree>
    <p:extLst>
      <p:ext uri="{BB962C8B-B14F-4D97-AF65-F5344CB8AC3E}">
        <p14:creationId xmlns:p14="http://schemas.microsoft.com/office/powerpoint/2010/main" val="5959613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F888DF2-34CB-486B-ABD4-DAEAE11C29D5}" type="datetimeFigureOut">
              <a:rPr lang="en-US" smtClean="0"/>
              <a:t>10/25/16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1FA7106-518F-48E4-A6A8-8647E0033F2B}" type="slidenum">
              <a:rPr lang="en-US" smtClean="0"/>
              <a:t>‹#›</a:t>
            </a:fld>
            <a:endParaRPr lang="en-US"/>
          </a:p>
        </p:txBody>
      </p:sp>
    </p:spTree>
    <p:extLst>
      <p:ext uri="{BB962C8B-B14F-4D97-AF65-F5344CB8AC3E}">
        <p14:creationId xmlns:p14="http://schemas.microsoft.com/office/powerpoint/2010/main" val="7403617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F888DF2-34CB-486B-ABD4-DAEAE11C29D5}" type="datetimeFigureOut">
              <a:rPr lang="en-US" smtClean="0"/>
              <a:t>10/25/16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1FA7106-518F-48E4-A6A8-8647E0033F2B}" type="slidenum">
              <a:rPr lang="en-US" smtClean="0"/>
              <a:t>‹#›</a:t>
            </a:fld>
            <a:endParaRPr lang="en-US"/>
          </a:p>
        </p:txBody>
      </p:sp>
    </p:spTree>
    <p:extLst>
      <p:ext uri="{BB962C8B-B14F-4D97-AF65-F5344CB8AC3E}">
        <p14:creationId xmlns:p14="http://schemas.microsoft.com/office/powerpoint/2010/main" val="42402539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F888DF2-34CB-486B-ABD4-DAEAE11C29D5}" type="datetimeFigureOut">
              <a:rPr lang="en-US" smtClean="0"/>
              <a:t>10/25/16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1FA7106-518F-48E4-A6A8-8647E0033F2B}" type="slidenum">
              <a:rPr lang="en-US" smtClean="0"/>
              <a:t>‹#›</a:t>
            </a:fld>
            <a:endParaRPr lang="en-US"/>
          </a:p>
        </p:txBody>
      </p:sp>
    </p:spTree>
    <p:extLst>
      <p:ext uri="{BB962C8B-B14F-4D97-AF65-F5344CB8AC3E}">
        <p14:creationId xmlns:p14="http://schemas.microsoft.com/office/powerpoint/2010/main" val="10087690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F888DF2-34CB-486B-ABD4-DAEAE11C29D5}" type="datetimeFigureOut">
              <a:rPr lang="en-US" smtClean="0"/>
              <a:t>10/25/16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1FA7106-518F-48E4-A6A8-8647E0033F2B}" type="slidenum">
              <a:rPr lang="en-US" smtClean="0"/>
              <a:t>‹#›</a:t>
            </a:fld>
            <a:endParaRPr lang="en-US"/>
          </a:p>
        </p:txBody>
      </p:sp>
    </p:spTree>
    <p:extLst>
      <p:ext uri="{BB962C8B-B14F-4D97-AF65-F5344CB8AC3E}">
        <p14:creationId xmlns:p14="http://schemas.microsoft.com/office/powerpoint/2010/main" val="496747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F888DF2-34CB-486B-ABD4-DAEAE11C29D5}" type="datetimeFigureOut">
              <a:rPr lang="en-US" smtClean="0"/>
              <a:t>10/25/16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1FA7106-518F-48E4-A6A8-8647E0033F2B}" type="slidenum">
              <a:rPr lang="en-US" smtClean="0"/>
              <a:t>‹#›</a:t>
            </a:fld>
            <a:endParaRPr lang="en-US"/>
          </a:p>
        </p:txBody>
      </p:sp>
    </p:spTree>
    <p:extLst>
      <p:ext uri="{BB962C8B-B14F-4D97-AF65-F5344CB8AC3E}">
        <p14:creationId xmlns:p14="http://schemas.microsoft.com/office/powerpoint/2010/main" val="10129205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F888DF2-34CB-486B-ABD4-DAEAE11C29D5}" type="datetimeFigureOut">
              <a:rPr lang="en-US" smtClean="0"/>
              <a:t>10/25/16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1FA7106-518F-48E4-A6A8-8647E0033F2B}" type="slidenum">
              <a:rPr lang="en-US" smtClean="0"/>
              <a:t>‹#›</a:t>
            </a:fld>
            <a:endParaRPr lang="en-US"/>
          </a:p>
        </p:txBody>
      </p:sp>
    </p:spTree>
    <p:extLst>
      <p:ext uri="{BB962C8B-B14F-4D97-AF65-F5344CB8AC3E}">
        <p14:creationId xmlns:p14="http://schemas.microsoft.com/office/powerpoint/2010/main" val="25912241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F888DF2-34CB-486B-ABD4-DAEAE11C29D5}" type="datetimeFigureOut">
              <a:rPr lang="en-US" smtClean="0"/>
              <a:t>10/25/16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1FA7106-518F-48E4-A6A8-8647E0033F2B}" type="slidenum">
              <a:rPr lang="en-US" smtClean="0"/>
              <a:t>‹#›</a:t>
            </a:fld>
            <a:endParaRPr lang="en-US"/>
          </a:p>
        </p:txBody>
      </p:sp>
    </p:spTree>
    <p:extLst>
      <p:ext uri="{BB962C8B-B14F-4D97-AF65-F5344CB8AC3E}">
        <p14:creationId xmlns:p14="http://schemas.microsoft.com/office/powerpoint/2010/main" val="527104657"/>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F888DF2-34CB-486B-ABD4-DAEAE11C29D5}" type="datetimeFigureOut">
              <a:rPr lang="en-US" smtClean="0"/>
              <a:t>10/25/16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1FA7106-518F-48E4-A6A8-8647E0033F2B}" type="slidenum">
              <a:rPr lang="en-US" smtClean="0"/>
              <a:t>‹#›</a:t>
            </a:fld>
            <a:endParaRPr lang="en-US"/>
          </a:p>
        </p:txBody>
      </p:sp>
    </p:spTree>
    <p:extLst>
      <p:ext uri="{BB962C8B-B14F-4D97-AF65-F5344CB8AC3E}">
        <p14:creationId xmlns:p14="http://schemas.microsoft.com/office/powerpoint/2010/main" val="345335978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1.tif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2.tif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3.jpeg"/></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4" Type="http://schemas.openxmlformats.org/officeDocument/2006/relationships/image" Target="../media/image15.jpeg"/><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6.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2.jpeg"/></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4.jpeg"/><Relationship Id="rId5" Type="http://schemas.openxmlformats.org/officeDocument/2006/relationships/image" Target="../media/image5.jpe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6.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7.tif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8.tif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9.tif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0.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1.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2698214" cy="1325563"/>
          </a:xfrm>
        </p:spPr>
        <p:txBody>
          <a:bodyPr/>
          <a:lstStyle/>
          <a:p>
            <a:r>
              <a:rPr lang="en-US" i="1" dirty="0" smtClean="0"/>
              <a:t>Pull</a:t>
            </a:r>
            <a:r>
              <a:rPr lang="en-US" dirty="0" smtClean="0"/>
              <a:t> (2013)</a:t>
            </a:r>
            <a:endParaRPr lang="en-US" dirty="0"/>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3920330" y="165254"/>
            <a:ext cx="6567728" cy="6567728"/>
          </a:xfrm>
        </p:spPr>
      </p:pic>
    </p:spTree>
    <p:extLst>
      <p:ext uri="{BB962C8B-B14F-4D97-AF65-F5344CB8AC3E}">
        <p14:creationId xmlns:p14="http://schemas.microsoft.com/office/powerpoint/2010/main" val="294938155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9976" y="244212"/>
            <a:ext cx="6383195" cy="1325563"/>
          </a:xfrm>
        </p:spPr>
        <p:txBody>
          <a:bodyPr>
            <a:normAutofit/>
          </a:bodyPr>
          <a:lstStyle/>
          <a:p>
            <a:r>
              <a:rPr lang="en-US" sz="4200" i="1" dirty="0" smtClean="0"/>
              <a:t>The Damned (Titian, again)</a:t>
            </a:r>
            <a:br>
              <a:rPr lang="en-US" sz="4200" i="1" dirty="0" smtClean="0"/>
            </a:br>
            <a:r>
              <a:rPr lang="en-US" sz="4200" dirty="0" smtClean="0"/>
              <a:t>(2013)</a:t>
            </a:r>
            <a:endParaRPr lang="en-US" sz="4200" dirty="0"/>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6290459" y="341523"/>
            <a:ext cx="5791372" cy="6103343"/>
          </a:xfrm>
        </p:spPr>
      </p:pic>
    </p:spTree>
    <p:extLst>
      <p:ext uri="{BB962C8B-B14F-4D97-AF65-F5344CB8AC3E}">
        <p14:creationId xmlns:p14="http://schemas.microsoft.com/office/powerpoint/2010/main" val="1943811387"/>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4405" y="133771"/>
            <a:ext cx="11655845" cy="1325563"/>
          </a:xfrm>
        </p:spPr>
        <p:txBody>
          <a:bodyPr/>
          <a:lstStyle/>
          <a:p>
            <a:pPr algn="ctr"/>
            <a:r>
              <a:rPr lang="en-US" i="1" dirty="0" smtClean="0"/>
              <a:t>Own-It</a:t>
            </a:r>
            <a:r>
              <a:rPr lang="en-US" dirty="0"/>
              <a:t/>
            </a:r>
            <a:br>
              <a:rPr lang="en-US" dirty="0"/>
            </a:br>
            <a:r>
              <a:rPr lang="en-US" dirty="0" smtClean="0"/>
              <a:t>(2013-ongoing)</a:t>
            </a:r>
            <a:endParaRPr lang="en-US" dirty="0"/>
          </a:p>
        </p:txBody>
      </p:sp>
      <p:pic>
        <p:nvPicPr>
          <p:cNvPr id="1028" name="Picture 4" descr="http://www.art21.org/newyorkcloseup/wp-content/uploads/2013/07/Mattingly-OwnsUp-thumbnai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7109" y="1459334"/>
            <a:ext cx="9776858" cy="53156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8861883"/>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7614138" cy="1325563"/>
          </a:xfrm>
        </p:spPr>
        <p:txBody>
          <a:bodyPr/>
          <a:lstStyle/>
          <a:p>
            <a:pPr algn="ctr"/>
            <a:r>
              <a:rPr lang="en-US" dirty="0" smtClean="0"/>
              <a:t>Video</a:t>
            </a:r>
            <a:endParaRPr lang="en-US" dirty="0"/>
          </a:p>
        </p:txBody>
      </p:sp>
      <p:sp>
        <p:nvSpPr>
          <p:cNvPr id="3" name="Content Placeholder 2"/>
          <p:cNvSpPr>
            <a:spLocks noGrp="1"/>
          </p:cNvSpPr>
          <p:nvPr>
            <p:ph idx="1"/>
          </p:nvPr>
        </p:nvSpPr>
        <p:spPr>
          <a:xfrm>
            <a:off x="838200" y="3047999"/>
            <a:ext cx="3475892" cy="3128963"/>
          </a:xfrm>
        </p:spPr>
        <p:txBody>
          <a:bodyPr/>
          <a:lstStyle/>
          <a:p>
            <a:pPr marL="0" indent="0">
              <a:buNone/>
            </a:pPr>
            <a:r>
              <a:rPr lang="en-US" dirty="0" smtClean="0"/>
              <a:t>As you view, consider:</a:t>
            </a:r>
          </a:p>
          <a:p>
            <a:pPr marL="0" indent="0">
              <a:buNone/>
            </a:pPr>
            <a:endParaRPr lang="en-US" dirty="0" smtClean="0"/>
          </a:p>
          <a:p>
            <a:pPr marL="0" indent="0">
              <a:buNone/>
            </a:pPr>
            <a:r>
              <a:rPr lang="en-US" b="1" i="1" dirty="0"/>
              <a:t>Do objects come with responsibility? </a:t>
            </a:r>
          </a:p>
          <a:p>
            <a:pPr marL="0" indent="0">
              <a:buNone/>
            </a:pPr>
            <a:endParaRPr lang="en-US" dirty="0"/>
          </a:p>
        </p:txBody>
      </p:sp>
      <p:pic>
        <p:nvPicPr>
          <p:cNvPr id="4098" name="Picture 2" descr="https://i.ytimg.com/vi/gujH5oYmHcY/maxresdefault.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19600" y="1825625"/>
            <a:ext cx="7529256" cy="4235206"/>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http://images.clipartpanda.com/video-clipart-Camera-Clip-Art-Free1-300x283.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8808" y="365125"/>
            <a:ext cx="1606306" cy="15152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2580546"/>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20970" y="2200763"/>
            <a:ext cx="6465277" cy="4351338"/>
          </a:xfrm>
        </p:spPr>
        <p:txBody>
          <a:bodyPr/>
          <a:lstStyle/>
          <a:p>
            <a:pPr marL="0" indent="0">
              <a:buNone/>
            </a:pPr>
            <a:r>
              <a:rPr lang="en-US" sz="3500" dirty="0"/>
              <a:t>"We're probably doomed as humans if we don't start thinking in a </a:t>
            </a:r>
            <a:r>
              <a:rPr lang="en-US" sz="3500" dirty="0" err="1"/>
              <a:t>posthuman</a:t>
            </a:r>
            <a:r>
              <a:rPr lang="en-US" sz="3500" dirty="0"/>
              <a:t> way." </a:t>
            </a:r>
          </a:p>
          <a:p>
            <a:pPr marL="0" indent="0">
              <a:buNone/>
            </a:pPr>
            <a:r>
              <a:rPr lang="en-US" sz="3500" dirty="0" smtClean="0"/>
              <a:t>		</a:t>
            </a:r>
            <a:r>
              <a:rPr lang="en-US" sz="3500" dirty="0"/>
              <a:t>	</a:t>
            </a:r>
            <a:r>
              <a:rPr lang="en-US" sz="3500" dirty="0" smtClean="0"/>
              <a:t>--- Mary </a:t>
            </a:r>
            <a:r>
              <a:rPr lang="en-US" sz="3500" dirty="0"/>
              <a:t>Mattingly</a:t>
            </a:r>
          </a:p>
          <a:p>
            <a:endParaRPr lang="en-US" dirty="0"/>
          </a:p>
        </p:txBody>
      </p:sp>
      <p:pic>
        <p:nvPicPr>
          <p:cNvPr id="5122" name="Picture 2" descr="http://expspace.risd.edu/wp-content/uploads/image-4-270x27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03477" y="972406"/>
            <a:ext cx="4548553" cy="4548554"/>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48811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68319" y="2802333"/>
            <a:ext cx="9840350" cy="2387600"/>
          </a:xfrm>
        </p:spPr>
        <p:txBody>
          <a:bodyPr>
            <a:normAutofit/>
          </a:bodyPr>
          <a:lstStyle/>
          <a:p>
            <a:r>
              <a:rPr lang="en-US" sz="5500" dirty="0" smtClean="0"/>
              <a:t>Extraction and Responsibility:</a:t>
            </a:r>
            <a:endParaRPr lang="en-US" sz="5500" dirty="0"/>
          </a:p>
        </p:txBody>
      </p:sp>
      <p:sp>
        <p:nvSpPr>
          <p:cNvPr id="3" name="Subtitle 2"/>
          <p:cNvSpPr>
            <a:spLocks noGrp="1"/>
          </p:cNvSpPr>
          <p:nvPr>
            <p:ph type="subTitle" idx="1"/>
          </p:nvPr>
        </p:nvSpPr>
        <p:spPr>
          <a:xfrm>
            <a:off x="935503" y="5518761"/>
            <a:ext cx="10705982" cy="1100600"/>
          </a:xfrm>
        </p:spPr>
        <p:txBody>
          <a:bodyPr>
            <a:normAutofit/>
          </a:bodyPr>
          <a:lstStyle/>
          <a:p>
            <a:r>
              <a:rPr lang="en-US" sz="3200" dirty="0" smtClean="0"/>
              <a:t>Exploring Ecological </a:t>
            </a:r>
            <a:r>
              <a:rPr lang="en-US" sz="3200" dirty="0" err="1" smtClean="0"/>
              <a:t>Footprinting</a:t>
            </a:r>
            <a:r>
              <a:rPr lang="en-US" sz="3200" dirty="0" smtClean="0"/>
              <a:t> through the work of </a:t>
            </a:r>
          </a:p>
          <a:p>
            <a:r>
              <a:rPr lang="en-US" sz="3200" dirty="0" smtClean="0"/>
              <a:t>Mary Mattingly</a:t>
            </a:r>
            <a:endParaRPr lang="en-US" sz="3200" dirty="0"/>
          </a:p>
        </p:txBody>
      </p:sp>
      <p:pic>
        <p:nvPicPr>
          <p:cNvPr id="1026" name="Picture 2" descr="http://www.art21.org/newyorkcloseup/wp-content/uploads/2013/09/010-nycu-production-mattingly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54476" y="132863"/>
            <a:ext cx="6868036" cy="38632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2848592"/>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9923" y="195262"/>
            <a:ext cx="10515600" cy="1325563"/>
          </a:xfrm>
        </p:spPr>
        <p:txBody>
          <a:bodyPr/>
          <a:lstStyle/>
          <a:p>
            <a:pPr algn="ctr"/>
            <a:r>
              <a:rPr lang="en-US" dirty="0" smtClean="0"/>
              <a:t>Mary Mattingly</a:t>
            </a:r>
            <a:endParaRPr lang="en-US" dirty="0"/>
          </a:p>
        </p:txBody>
      </p:sp>
      <p:sp>
        <p:nvSpPr>
          <p:cNvPr id="3" name="Content Placeholder 2"/>
          <p:cNvSpPr>
            <a:spLocks noGrp="1"/>
          </p:cNvSpPr>
          <p:nvPr>
            <p:ph idx="1"/>
          </p:nvPr>
        </p:nvSpPr>
        <p:spPr>
          <a:xfrm>
            <a:off x="363416" y="1520825"/>
            <a:ext cx="6377354" cy="4915144"/>
          </a:xfrm>
        </p:spPr>
        <p:txBody>
          <a:bodyPr>
            <a:normAutofit/>
          </a:bodyPr>
          <a:lstStyle/>
          <a:p>
            <a:r>
              <a:rPr lang="en-US" dirty="0" smtClean="0"/>
              <a:t>American </a:t>
            </a:r>
            <a:r>
              <a:rPr lang="en-US" dirty="0"/>
              <a:t>visual artist living and working in New </a:t>
            </a:r>
            <a:r>
              <a:rPr lang="en-US" dirty="0" smtClean="0"/>
              <a:t>York</a:t>
            </a:r>
          </a:p>
          <a:p>
            <a:r>
              <a:rPr lang="en-US" dirty="0" smtClean="0"/>
              <a:t>Born </a:t>
            </a:r>
            <a:r>
              <a:rPr lang="en-US" dirty="0"/>
              <a:t>in Rockville, Connecticut in </a:t>
            </a:r>
            <a:r>
              <a:rPr lang="en-US" dirty="0" smtClean="0"/>
              <a:t>1978</a:t>
            </a:r>
          </a:p>
          <a:p>
            <a:r>
              <a:rPr lang="en-US" dirty="0" smtClean="0"/>
              <a:t>Studied </a:t>
            </a:r>
            <a:r>
              <a:rPr lang="en-US" dirty="0"/>
              <a:t>at Parsons School of Design in New </a:t>
            </a:r>
            <a:r>
              <a:rPr lang="en-US" dirty="0" smtClean="0"/>
              <a:t>York</a:t>
            </a:r>
          </a:p>
          <a:p>
            <a:r>
              <a:rPr lang="en-US" dirty="0" smtClean="0"/>
              <a:t>Received </a:t>
            </a:r>
            <a:r>
              <a:rPr lang="en-US" dirty="0"/>
              <a:t>her Bachelor of Fine </a:t>
            </a:r>
            <a:r>
              <a:rPr lang="en-US" dirty="0" smtClean="0"/>
              <a:t>Arts </a:t>
            </a:r>
            <a:r>
              <a:rPr lang="en-US" dirty="0"/>
              <a:t>from Pacific Northwest College of Art in Portland, </a:t>
            </a:r>
            <a:r>
              <a:rPr lang="en-US" dirty="0" smtClean="0"/>
              <a:t>Oregon</a:t>
            </a:r>
          </a:p>
          <a:p>
            <a:r>
              <a:rPr lang="en-US" dirty="0" smtClean="0"/>
              <a:t>Recipient </a:t>
            </a:r>
            <a:r>
              <a:rPr lang="en-US" dirty="0"/>
              <a:t>of a Yale University School of Art </a:t>
            </a:r>
            <a:r>
              <a:rPr lang="en-US" dirty="0" smtClean="0"/>
              <a:t>Fellowship</a:t>
            </a:r>
            <a:endParaRPr lang="en-US" dirty="0"/>
          </a:p>
        </p:txBody>
      </p:sp>
      <p:pic>
        <p:nvPicPr>
          <p:cNvPr id="2050" name="Picture 2" descr="http://www.art21.org/newyorkcloseup/wp-content/uploads/2013/06/art21-mary-mattingly-001-540x30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48500" y="3971924"/>
            <a:ext cx="5143500" cy="288607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olneyfriends.org/wp-content/uploads/2015/07/parsons-the-new-school-for-design-logo.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33085" y="473074"/>
            <a:ext cx="2095500" cy="2095501"/>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s://s.graphiq.com/sites/default/files/10/media/images/Pacific_Northwest_College_of_Art_222344.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97978" y="1958305"/>
            <a:ext cx="2603930" cy="17967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716724"/>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1" y="365125"/>
            <a:ext cx="5457092" cy="1325563"/>
          </a:xfrm>
        </p:spPr>
        <p:txBody>
          <a:bodyPr/>
          <a:lstStyle/>
          <a:p>
            <a:r>
              <a:rPr lang="en-US" dirty="0" smtClean="0"/>
              <a:t>Mattingly’s work</a:t>
            </a:r>
            <a:endParaRPr lang="en-US" dirty="0"/>
          </a:p>
        </p:txBody>
      </p:sp>
      <p:sp>
        <p:nvSpPr>
          <p:cNvPr id="3" name="Content Placeholder 2"/>
          <p:cNvSpPr>
            <a:spLocks noGrp="1"/>
          </p:cNvSpPr>
          <p:nvPr>
            <p:ph idx="1"/>
          </p:nvPr>
        </p:nvSpPr>
        <p:spPr>
          <a:xfrm>
            <a:off x="838200" y="1825625"/>
            <a:ext cx="5761892" cy="4351338"/>
          </a:xfrm>
        </p:spPr>
        <p:txBody>
          <a:bodyPr/>
          <a:lstStyle/>
          <a:p>
            <a:r>
              <a:rPr lang="en-US" dirty="0" smtClean="0"/>
              <a:t>investigates </a:t>
            </a:r>
            <a:r>
              <a:rPr lang="en-US" dirty="0"/>
              <a:t>and critiques her personal consumer footprint through sculptures, performances, and </a:t>
            </a:r>
            <a:r>
              <a:rPr lang="en-US" dirty="0" smtClean="0"/>
              <a:t>photographs </a:t>
            </a:r>
            <a:endParaRPr lang="en-US" dirty="0"/>
          </a:p>
        </p:txBody>
      </p:sp>
      <p:pic>
        <p:nvPicPr>
          <p:cNvPr id="3074" name="Picture 2" descr="https://roughcopymag.files.wordpress.com/2010/02/mg_997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80032" y="253511"/>
            <a:ext cx="4214446" cy="63216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1752667"/>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2877" y="60593"/>
            <a:ext cx="3999123" cy="1630095"/>
          </a:xfrm>
        </p:spPr>
        <p:txBody>
          <a:bodyPr/>
          <a:lstStyle/>
          <a:p>
            <a:r>
              <a:rPr lang="en-US" i="1" dirty="0" smtClean="0"/>
              <a:t>Drum</a:t>
            </a:r>
            <a:r>
              <a:rPr lang="en-US" dirty="0" smtClean="0"/>
              <a:t> (2014)</a:t>
            </a:r>
            <a:endParaRPr lang="en-US" dirty="0"/>
          </a:p>
        </p:txBody>
      </p:sp>
      <p:pic>
        <p:nvPicPr>
          <p:cNvPr id="4" name="Content Placeholder 3"/>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t="3809" b="5430"/>
          <a:stretch/>
        </p:blipFill>
        <p:spPr>
          <a:xfrm>
            <a:off x="4286751" y="60593"/>
            <a:ext cx="7489285" cy="6797407"/>
          </a:xfrm>
        </p:spPr>
      </p:pic>
    </p:spTree>
    <p:extLst>
      <p:ext uri="{BB962C8B-B14F-4D97-AF65-F5344CB8AC3E}">
        <p14:creationId xmlns:p14="http://schemas.microsoft.com/office/powerpoint/2010/main" val="107693913"/>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9217" y="0"/>
            <a:ext cx="10515600" cy="1325563"/>
          </a:xfrm>
        </p:spPr>
        <p:txBody>
          <a:bodyPr/>
          <a:lstStyle/>
          <a:p>
            <a:pPr algn="ctr"/>
            <a:r>
              <a:rPr lang="en-US" i="1" dirty="0" smtClean="0"/>
              <a:t>Filling Double Negative</a:t>
            </a:r>
            <a:r>
              <a:rPr lang="en-US" dirty="0" smtClean="0"/>
              <a:t> (2013)</a:t>
            </a:r>
            <a:endParaRPr lang="en-US" dirty="0"/>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3098149" y="1002535"/>
            <a:ext cx="5836531" cy="5838300"/>
          </a:xfrm>
        </p:spPr>
      </p:pic>
    </p:spTree>
    <p:extLst>
      <p:ext uri="{BB962C8B-B14F-4D97-AF65-F5344CB8AC3E}">
        <p14:creationId xmlns:p14="http://schemas.microsoft.com/office/powerpoint/2010/main" val="289836965"/>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0169" y="2469346"/>
            <a:ext cx="6037244" cy="1325563"/>
          </a:xfrm>
        </p:spPr>
        <p:txBody>
          <a:bodyPr/>
          <a:lstStyle/>
          <a:p>
            <a:r>
              <a:rPr lang="en-US" i="1" dirty="0" smtClean="0"/>
              <a:t>A Week Without Speaking</a:t>
            </a:r>
            <a:r>
              <a:rPr lang="en-US" dirty="0"/>
              <a:t> </a:t>
            </a:r>
            <a:r>
              <a:rPr lang="en-US" dirty="0" smtClean="0"/>
              <a:t/>
            </a:r>
            <a:br>
              <a:rPr lang="en-US" dirty="0" smtClean="0"/>
            </a:br>
            <a:r>
              <a:rPr lang="en-US" dirty="0" smtClean="0"/>
              <a:t>(2012)</a:t>
            </a:r>
            <a:endParaRPr lang="en-US" dirty="0"/>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6227639" y="451691"/>
            <a:ext cx="5883007" cy="6037244"/>
          </a:xfrm>
        </p:spPr>
      </p:pic>
    </p:spTree>
    <p:extLst>
      <p:ext uri="{BB962C8B-B14F-4D97-AF65-F5344CB8AC3E}">
        <p14:creationId xmlns:p14="http://schemas.microsoft.com/office/powerpoint/2010/main" val="2319968316"/>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9969" y="365125"/>
            <a:ext cx="5196497" cy="1325563"/>
          </a:xfrm>
        </p:spPr>
        <p:txBody>
          <a:bodyPr/>
          <a:lstStyle/>
          <a:p>
            <a:r>
              <a:rPr lang="en-US" i="1" dirty="0"/>
              <a:t>Verse and </a:t>
            </a:r>
            <a:r>
              <a:rPr lang="en-US" i="1" dirty="0" smtClean="0"/>
              <a:t>Universe</a:t>
            </a:r>
            <a:r>
              <a:rPr lang="en-US" dirty="0" smtClean="0"/>
              <a:t> (2013)</a:t>
            </a:r>
            <a:endParaRPr lang="en-US" i="1" dirty="0"/>
          </a:p>
        </p:txBody>
      </p:sp>
      <p:pic>
        <p:nvPicPr>
          <p:cNvPr id="1026" name="Picture 2" descr="Verse and Univers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36466" y="211015"/>
            <a:ext cx="6457951" cy="64579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6899396"/>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97418" y="377711"/>
            <a:ext cx="6583496" cy="1325563"/>
          </a:xfrm>
        </p:spPr>
        <p:txBody>
          <a:bodyPr>
            <a:normAutofit/>
          </a:bodyPr>
          <a:lstStyle/>
          <a:p>
            <a:pPr algn="r"/>
            <a:r>
              <a:rPr lang="en-US" sz="4200" i="1" dirty="0" smtClean="0"/>
              <a:t>Nine Chains to the Moon </a:t>
            </a:r>
            <a:r>
              <a:rPr lang="en-US" sz="4200" dirty="0" smtClean="0"/>
              <a:t>(2013)</a:t>
            </a:r>
            <a:endParaRPr lang="en-US" sz="4200" dirty="0"/>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42371" y="236959"/>
            <a:ext cx="6358826" cy="6351127"/>
          </a:xfrm>
        </p:spPr>
      </p:pic>
    </p:spTree>
    <p:extLst>
      <p:ext uri="{BB962C8B-B14F-4D97-AF65-F5344CB8AC3E}">
        <p14:creationId xmlns:p14="http://schemas.microsoft.com/office/powerpoint/2010/main" val="4205010111"/>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289</TotalTime>
  <Words>950</Words>
  <Application>Microsoft Macintosh PowerPoint</Application>
  <PresentationFormat>Custom</PresentationFormat>
  <Paragraphs>75</Paragraphs>
  <Slides>13</Slides>
  <Notes>13</Notes>
  <HiddenSlides>0</HiddenSlides>
  <MMClips>0</MMClips>
  <ScaleCrop>false</ScaleCrop>
  <HeadingPairs>
    <vt:vector size="4" baseType="variant">
      <vt:variant>
        <vt:lpstr>Theme</vt:lpstr>
      </vt:variant>
      <vt:variant>
        <vt:i4>1</vt:i4>
      </vt:variant>
      <vt:variant>
        <vt:lpstr>Slide Titles</vt:lpstr>
      </vt:variant>
      <vt:variant>
        <vt:i4>13</vt:i4>
      </vt:variant>
    </vt:vector>
  </HeadingPairs>
  <TitlesOfParts>
    <vt:vector size="14" baseType="lpstr">
      <vt:lpstr>Office Theme</vt:lpstr>
      <vt:lpstr>Pull (2013)</vt:lpstr>
      <vt:lpstr>Extraction and Responsibility:</vt:lpstr>
      <vt:lpstr>Mary Mattingly</vt:lpstr>
      <vt:lpstr>Mattingly’s work</vt:lpstr>
      <vt:lpstr>Drum (2014)</vt:lpstr>
      <vt:lpstr>Filling Double Negative (2013)</vt:lpstr>
      <vt:lpstr>A Week Without Speaking  (2012)</vt:lpstr>
      <vt:lpstr>Verse and Universe (2013)</vt:lpstr>
      <vt:lpstr>Nine Chains to the Moon (2013)</vt:lpstr>
      <vt:lpstr>The Damned (Titian, again) (2013)</vt:lpstr>
      <vt:lpstr>Own-It (2013-ongoing)</vt:lpstr>
      <vt:lpstr>Video</vt:lpstr>
      <vt:lpstr>PowerPoint Presentation</vt:lpstr>
    </vt:vector>
  </TitlesOfParts>
  <Company>University of South Florida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Cruz, Barbara</dc:creator>
  <cp:lastModifiedBy>Don Fuller</cp:lastModifiedBy>
  <cp:revision>26</cp:revision>
  <dcterms:created xsi:type="dcterms:W3CDTF">2016-06-06T17:41:43Z</dcterms:created>
  <dcterms:modified xsi:type="dcterms:W3CDTF">2016-10-25T18:50:13Z</dcterms:modified>
</cp:coreProperties>
</file>