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57" r:id="rId3"/>
    <p:sldId id="258" r:id="rId4"/>
    <p:sldId id="259" r:id="rId5"/>
    <p:sldId id="267" r:id="rId6"/>
    <p:sldId id="260" r:id="rId7"/>
    <p:sldId id="262" r:id="rId8"/>
    <p:sldId id="263" r:id="rId9"/>
    <p:sldId id="264" r:id="rId10"/>
    <p:sldId id="265" r:id="rId11"/>
    <p:sldId id="266" r:id="rId12"/>
    <p:sldId id="268" r:id="rId13"/>
    <p:sldId id="278" r:id="rId14"/>
    <p:sldId id="269" r:id="rId15"/>
    <p:sldId id="270" r:id="rId16"/>
    <p:sldId id="279" r:id="rId17"/>
    <p:sldId id="271" r:id="rId18"/>
    <p:sldId id="272" r:id="rId19"/>
    <p:sldId id="273" r:id="rId20"/>
    <p:sldId id="274" r:id="rId21"/>
    <p:sldId id="275" r:id="rId22"/>
    <p:sldId id="276" r:id="rId23"/>
    <p:sldId id="277"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891" autoAdjust="0"/>
  </p:normalViewPr>
  <p:slideViewPr>
    <p:cSldViewPr snapToGrid="0" snapToObjects="1">
      <p:cViewPr varScale="1">
        <p:scale>
          <a:sx n="68" d="100"/>
          <a:sy n="68" d="100"/>
        </p:scale>
        <p:origin x="-1104"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A26FF4-59C1-6946-942D-6464AF30E227}" type="datetimeFigureOut">
              <a:rPr lang="en-US" smtClean="0"/>
              <a:t>8/19/17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6812D0-6E49-454A-BC62-60D12EA79E6D}" type="slidenum">
              <a:rPr lang="en-US" smtClean="0"/>
              <a:t>‹#›</a:t>
            </a:fld>
            <a:endParaRPr lang="en-US"/>
          </a:p>
        </p:txBody>
      </p:sp>
    </p:spTree>
    <p:extLst>
      <p:ext uri="{BB962C8B-B14F-4D97-AF65-F5344CB8AC3E}">
        <p14:creationId xmlns:p14="http://schemas.microsoft.com/office/powerpoint/2010/main" val="441785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Information repeated from introductory</a:t>
            </a:r>
            <a:r>
              <a:rPr lang="en-US" baseline="0" dirty="0" smtClean="0"/>
              <a:t> lesson as a brief overview and/or refresher</a:t>
            </a:r>
            <a:endParaRPr lang="en-US" dirty="0"/>
          </a:p>
        </p:txBody>
      </p:sp>
      <p:sp>
        <p:nvSpPr>
          <p:cNvPr id="4" name="Slide Number Placeholder 3"/>
          <p:cNvSpPr>
            <a:spLocks noGrp="1"/>
          </p:cNvSpPr>
          <p:nvPr>
            <p:ph type="sldNum" sz="quarter" idx="10"/>
          </p:nvPr>
        </p:nvSpPr>
        <p:spPr/>
        <p:txBody>
          <a:bodyPr/>
          <a:lstStyle/>
          <a:p>
            <a:fld id="{196812D0-6E49-454A-BC62-60D12EA79E6D}" type="slidenum">
              <a:rPr lang="en-US" smtClean="0"/>
              <a:t>5</a:t>
            </a:fld>
            <a:endParaRPr lang="en-US"/>
          </a:p>
        </p:txBody>
      </p:sp>
    </p:spTree>
    <p:extLst>
      <p:ext uri="{BB962C8B-B14F-4D97-AF65-F5344CB8AC3E}">
        <p14:creationId xmlns:p14="http://schemas.microsoft.com/office/powerpoint/2010/main" val="1562049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While it may not look like an ideal environment, the city was unique in that it was a Chinese territory located within the borders of then British colony, Hong Kong.  The Chinese and the British governments both tended to leave this particular area alone when it came to law enforcement.  While this made the region notorious for criminal activities, it was also much easier for families to start businesses, especially refugees escaping the leadership Mao Zedong’s Communist Party in nearby China.</a:t>
            </a:r>
          </a:p>
          <a:p>
            <a:endParaRPr lang="en-US" dirty="0"/>
          </a:p>
        </p:txBody>
      </p:sp>
      <p:sp>
        <p:nvSpPr>
          <p:cNvPr id="4" name="Slide Number Placeholder 3"/>
          <p:cNvSpPr>
            <a:spLocks noGrp="1"/>
          </p:cNvSpPr>
          <p:nvPr>
            <p:ph type="sldNum" sz="quarter" idx="10"/>
          </p:nvPr>
        </p:nvSpPr>
        <p:spPr/>
        <p:txBody>
          <a:bodyPr/>
          <a:lstStyle/>
          <a:p>
            <a:fld id="{196812D0-6E49-454A-BC62-60D12EA79E6D}" type="slidenum">
              <a:rPr lang="en-US" smtClean="0"/>
              <a:t>15</a:t>
            </a:fld>
            <a:endParaRPr lang="en-US"/>
          </a:p>
        </p:txBody>
      </p:sp>
    </p:spTree>
    <p:extLst>
      <p:ext uri="{BB962C8B-B14F-4D97-AF65-F5344CB8AC3E}">
        <p14:creationId xmlns:p14="http://schemas.microsoft.com/office/powerpoint/2010/main" val="2528484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next five slides contain stories of five different residents of Kowloon Walled City.  Using a gallery walk print out copies of slides 16 through 20 and display them on the walls around the room. </a:t>
            </a:r>
            <a:endParaRPr lang="en-US" dirty="0"/>
          </a:p>
        </p:txBody>
      </p:sp>
      <p:sp>
        <p:nvSpPr>
          <p:cNvPr id="4" name="Slide Number Placeholder 3"/>
          <p:cNvSpPr>
            <a:spLocks noGrp="1"/>
          </p:cNvSpPr>
          <p:nvPr>
            <p:ph type="sldNum" sz="quarter" idx="10"/>
          </p:nvPr>
        </p:nvSpPr>
        <p:spPr/>
        <p:txBody>
          <a:bodyPr/>
          <a:lstStyle/>
          <a:p>
            <a:fld id="{196812D0-6E49-454A-BC62-60D12EA79E6D}" type="slidenum">
              <a:rPr lang="en-US" smtClean="0"/>
              <a:t>17</a:t>
            </a:fld>
            <a:endParaRPr lang="en-US"/>
          </a:p>
        </p:txBody>
      </p:sp>
    </p:spTree>
    <p:extLst>
      <p:ext uri="{BB962C8B-B14F-4D97-AF65-F5344CB8AC3E}">
        <p14:creationId xmlns:p14="http://schemas.microsoft.com/office/powerpoint/2010/main" val="2590579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Radio</a:t>
            </a:r>
            <a:r>
              <a:rPr lang="en-US" baseline="0" dirty="0" smtClean="0"/>
              <a:t> Piece (Hong Kong) is an audiovisual installation that includes an uninterrupted backtracking camera, smoothly moving from one type of space into another, moving from a </a:t>
            </a:r>
            <a:r>
              <a:rPr lang="en-US" baseline="0" dirty="0" smtClean="0"/>
              <a:t>Zen </a:t>
            </a:r>
            <a:r>
              <a:rPr lang="en-US" baseline="0" dirty="0" smtClean="0"/>
              <a:t>garden, to a cramped apartment, to the walled walled city of Kowloon.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Move</a:t>
            </a:r>
            <a:r>
              <a:rPr lang="en-US" baseline="0" dirty="0" smtClean="0"/>
              <a:t> through the slides depicting stills of the video and if time permits, show students a video of the installation in progress: </a:t>
            </a:r>
            <a:r>
              <a:rPr lang="pt-BR" baseline="0" dirty="0" err="1" smtClean="0"/>
              <a:t>https</a:t>
            </a:r>
            <a:r>
              <a:rPr lang="pt-BR" baseline="0" dirty="0" smtClean="0"/>
              <a:t>://</a:t>
            </a:r>
            <a:r>
              <a:rPr lang="pt-BR" baseline="0" dirty="0" err="1" smtClean="0"/>
              <a:t>vimeo.com</a:t>
            </a:r>
            <a:r>
              <a:rPr lang="pt-BR" baseline="0" dirty="0" smtClean="0"/>
              <a:t>/129774604</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96812D0-6E49-454A-BC62-60D12EA79E6D}" type="slidenum">
              <a:rPr lang="en-US" smtClean="0"/>
              <a:t>6</a:t>
            </a:fld>
            <a:endParaRPr lang="en-US"/>
          </a:p>
        </p:txBody>
      </p:sp>
    </p:spTree>
    <p:extLst>
      <p:ext uri="{BB962C8B-B14F-4D97-AF65-F5344CB8AC3E}">
        <p14:creationId xmlns:p14="http://schemas.microsoft.com/office/powerpoint/2010/main" val="4200480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Radio</a:t>
            </a:r>
            <a:r>
              <a:rPr lang="en-US" baseline="0" dirty="0" smtClean="0"/>
              <a:t> Piece (Hong Kong) is an audiovisual installation that includes an uninterrupted backtracking camera, smoothly moving from one type of space into another, moving from a </a:t>
            </a:r>
            <a:r>
              <a:rPr lang="en-US" baseline="0" dirty="0" smtClean="0"/>
              <a:t>Zen </a:t>
            </a:r>
            <a:r>
              <a:rPr lang="en-US" baseline="0" dirty="0" smtClean="0"/>
              <a:t>garden, to a cramped apartment, to the walled walled city of Kowloon.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Move</a:t>
            </a:r>
            <a:r>
              <a:rPr lang="en-US" baseline="0" dirty="0" smtClean="0"/>
              <a:t> through the slides depicting stills of the video and if time permits, show students a video of the installation in progress: </a:t>
            </a:r>
            <a:r>
              <a:rPr lang="pt-BR" baseline="0" dirty="0" err="1" smtClean="0"/>
              <a:t>https</a:t>
            </a:r>
            <a:r>
              <a:rPr lang="pt-BR" baseline="0" dirty="0" smtClean="0"/>
              <a:t>://</a:t>
            </a:r>
            <a:r>
              <a:rPr lang="pt-BR" baseline="0" dirty="0" err="1" smtClean="0"/>
              <a:t>vimeo.com</a:t>
            </a:r>
            <a:r>
              <a:rPr lang="pt-BR" baseline="0" dirty="0" smtClean="0"/>
              <a:t>/129774604</a:t>
            </a:r>
          </a:p>
          <a:p>
            <a:endParaRPr lang="en-US" dirty="0"/>
          </a:p>
        </p:txBody>
      </p:sp>
      <p:sp>
        <p:nvSpPr>
          <p:cNvPr id="4" name="Slide Number Placeholder 3"/>
          <p:cNvSpPr>
            <a:spLocks noGrp="1"/>
          </p:cNvSpPr>
          <p:nvPr>
            <p:ph type="sldNum" sz="quarter" idx="10"/>
          </p:nvPr>
        </p:nvSpPr>
        <p:spPr/>
        <p:txBody>
          <a:bodyPr/>
          <a:lstStyle/>
          <a:p>
            <a:fld id="{196812D0-6E49-454A-BC62-60D12EA79E6D}" type="slidenum">
              <a:rPr lang="en-US" smtClean="0"/>
              <a:t>7</a:t>
            </a:fld>
            <a:endParaRPr lang="en-US"/>
          </a:p>
        </p:txBody>
      </p:sp>
    </p:spTree>
    <p:extLst>
      <p:ext uri="{BB962C8B-B14F-4D97-AF65-F5344CB8AC3E}">
        <p14:creationId xmlns:p14="http://schemas.microsoft.com/office/powerpoint/2010/main" val="4118688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Radio</a:t>
            </a:r>
            <a:r>
              <a:rPr lang="en-US" baseline="0" dirty="0" smtClean="0"/>
              <a:t> Piece (Hong Kong) is an audiovisual installation that includes an uninterrupted backtracking camera, smoothly moving from one type of space into another, moving from a </a:t>
            </a:r>
            <a:r>
              <a:rPr lang="en-US" baseline="0" dirty="0" smtClean="0"/>
              <a:t>Zen </a:t>
            </a:r>
            <a:r>
              <a:rPr lang="en-US" baseline="0" dirty="0" smtClean="0"/>
              <a:t>garden, to a cramped apartment, to the walled walled city of Kowloon.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Move</a:t>
            </a:r>
            <a:r>
              <a:rPr lang="en-US" baseline="0" dirty="0" smtClean="0"/>
              <a:t> through the slides depicting stills of the video and if time permits, show students a video of the installation in progress: </a:t>
            </a:r>
            <a:r>
              <a:rPr lang="pt-BR" baseline="0" dirty="0" err="1" smtClean="0"/>
              <a:t>https</a:t>
            </a:r>
            <a:r>
              <a:rPr lang="pt-BR" baseline="0" dirty="0" smtClean="0"/>
              <a:t>://</a:t>
            </a:r>
            <a:r>
              <a:rPr lang="pt-BR" baseline="0" dirty="0" err="1" smtClean="0"/>
              <a:t>vimeo.com</a:t>
            </a:r>
            <a:r>
              <a:rPr lang="pt-BR" baseline="0" dirty="0" smtClean="0"/>
              <a:t>/129774604</a:t>
            </a:r>
          </a:p>
          <a:p>
            <a:endParaRPr lang="en-US" dirty="0"/>
          </a:p>
        </p:txBody>
      </p:sp>
      <p:sp>
        <p:nvSpPr>
          <p:cNvPr id="4" name="Slide Number Placeholder 3"/>
          <p:cNvSpPr>
            <a:spLocks noGrp="1"/>
          </p:cNvSpPr>
          <p:nvPr>
            <p:ph type="sldNum" sz="quarter" idx="10"/>
          </p:nvPr>
        </p:nvSpPr>
        <p:spPr/>
        <p:txBody>
          <a:bodyPr/>
          <a:lstStyle/>
          <a:p>
            <a:fld id="{196812D0-6E49-454A-BC62-60D12EA79E6D}" type="slidenum">
              <a:rPr lang="en-US" smtClean="0"/>
              <a:t>8</a:t>
            </a:fld>
            <a:endParaRPr lang="en-US"/>
          </a:p>
        </p:txBody>
      </p:sp>
    </p:spTree>
    <p:extLst>
      <p:ext uri="{BB962C8B-B14F-4D97-AF65-F5344CB8AC3E}">
        <p14:creationId xmlns:p14="http://schemas.microsoft.com/office/powerpoint/2010/main" val="3567743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Radio</a:t>
            </a:r>
            <a:r>
              <a:rPr lang="en-US" baseline="0" dirty="0" smtClean="0"/>
              <a:t> Piece (Hong Kong) is an audiovisual installation that includes an uninterrupted backtracking camera, smoothly moving from one type of space into another, moving from a </a:t>
            </a:r>
            <a:r>
              <a:rPr lang="en-US" baseline="0" dirty="0" smtClean="0"/>
              <a:t>Zen </a:t>
            </a:r>
            <a:r>
              <a:rPr lang="en-US" baseline="0" dirty="0" smtClean="0"/>
              <a:t>garden, to a cramped apartment, to the walled walled city of Kowloon.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Move</a:t>
            </a:r>
            <a:r>
              <a:rPr lang="en-US" baseline="0" dirty="0" smtClean="0"/>
              <a:t> through the slides depicting stills of the video and if time permits, show students a video of the installation in progress: </a:t>
            </a:r>
            <a:r>
              <a:rPr lang="pt-BR" baseline="0" dirty="0" err="1" smtClean="0"/>
              <a:t>https</a:t>
            </a:r>
            <a:r>
              <a:rPr lang="pt-BR" baseline="0" dirty="0" smtClean="0"/>
              <a:t>://</a:t>
            </a:r>
            <a:r>
              <a:rPr lang="pt-BR" baseline="0" dirty="0" err="1" smtClean="0"/>
              <a:t>vimeo.com</a:t>
            </a:r>
            <a:r>
              <a:rPr lang="pt-BR" baseline="0" dirty="0" smtClean="0"/>
              <a:t>/129774604</a:t>
            </a:r>
          </a:p>
          <a:p>
            <a:endParaRPr lang="en-US" dirty="0"/>
          </a:p>
        </p:txBody>
      </p:sp>
      <p:sp>
        <p:nvSpPr>
          <p:cNvPr id="4" name="Slide Number Placeholder 3"/>
          <p:cNvSpPr>
            <a:spLocks noGrp="1"/>
          </p:cNvSpPr>
          <p:nvPr>
            <p:ph type="sldNum" sz="quarter" idx="10"/>
          </p:nvPr>
        </p:nvSpPr>
        <p:spPr/>
        <p:txBody>
          <a:bodyPr/>
          <a:lstStyle/>
          <a:p>
            <a:fld id="{196812D0-6E49-454A-BC62-60D12EA79E6D}" type="slidenum">
              <a:rPr lang="en-US" smtClean="0"/>
              <a:t>9</a:t>
            </a:fld>
            <a:endParaRPr lang="en-US"/>
          </a:p>
        </p:txBody>
      </p:sp>
    </p:spTree>
    <p:extLst>
      <p:ext uri="{BB962C8B-B14F-4D97-AF65-F5344CB8AC3E}">
        <p14:creationId xmlns:p14="http://schemas.microsoft.com/office/powerpoint/2010/main" val="110701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Radio</a:t>
            </a:r>
            <a:r>
              <a:rPr lang="en-US" baseline="0" dirty="0" smtClean="0"/>
              <a:t> Piece (Hong Kong) is an audiovisual installation that includes an uninterrupted backtracking camera, smoothly moving from one type of space into another, moving from a </a:t>
            </a:r>
            <a:r>
              <a:rPr lang="en-US" baseline="0" dirty="0" smtClean="0"/>
              <a:t>Zen </a:t>
            </a:r>
            <a:r>
              <a:rPr lang="en-US" baseline="0" dirty="0" smtClean="0"/>
              <a:t>garden, to a cramped apartment, to the walled walled city of Kowloon.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Move</a:t>
            </a:r>
            <a:r>
              <a:rPr lang="en-US" baseline="0" dirty="0" smtClean="0"/>
              <a:t> through the slides depicting stills of the video and if time permits, show students a video of the installation in progress: </a:t>
            </a:r>
            <a:r>
              <a:rPr lang="pt-BR" baseline="0" dirty="0" err="1" smtClean="0"/>
              <a:t>https</a:t>
            </a:r>
            <a:r>
              <a:rPr lang="pt-BR" baseline="0" dirty="0" smtClean="0"/>
              <a:t>://</a:t>
            </a:r>
            <a:r>
              <a:rPr lang="pt-BR" baseline="0" dirty="0" err="1" smtClean="0"/>
              <a:t>vimeo.com</a:t>
            </a:r>
            <a:r>
              <a:rPr lang="pt-BR" baseline="0" dirty="0" smtClean="0"/>
              <a:t>/129774604</a:t>
            </a:r>
          </a:p>
          <a:p>
            <a:endParaRPr lang="en-US" dirty="0"/>
          </a:p>
        </p:txBody>
      </p:sp>
      <p:sp>
        <p:nvSpPr>
          <p:cNvPr id="4" name="Slide Number Placeholder 3"/>
          <p:cNvSpPr>
            <a:spLocks noGrp="1"/>
          </p:cNvSpPr>
          <p:nvPr>
            <p:ph type="sldNum" sz="quarter" idx="10"/>
          </p:nvPr>
        </p:nvSpPr>
        <p:spPr/>
        <p:txBody>
          <a:bodyPr/>
          <a:lstStyle/>
          <a:p>
            <a:fld id="{196812D0-6E49-454A-BC62-60D12EA79E6D}" type="slidenum">
              <a:rPr lang="en-US" smtClean="0"/>
              <a:t>10</a:t>
            </a:fld>
            <a:endParaRPr lang="en-US"/>
          </a:p>
        </p:txBody>
      </p:sp>
    </p:spTree>
    <p:extLst>
      <p:ext uri="{BB962C8B-B14F-4D97-AF65-F5344CB8AC3E}">
        <p14:creationId xmlns:p14="http://schemas.microsoft.com/office/powerpoint/2010/main" val="303065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Radio</a:t>
            </a:r>
            <a:r>
              <a:rPr lang="en-US" baseline="0" dirty="0" smtClean="0"/>
              <a:t> Piece (Hong Kong) is an audiovisual installation that includes an uninterrupted backtracking camera, smoothly moving from one type of space into another, moving from a </a:t>
            </a:r>
            <a:r>
              <a:rPr lang="en-US" baseline="0" dirty="0" smtClean="0"/>
              <a:t>Zen </a:t>
            </a:r>
            <a:r>
              <a:rPr lang="en-US" baseline="0" dirty="0" smtClean="0"/>
              <a:t>garden, to a cramped apartment, to the walled walled city of Kowloon.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Move</a:t>
            </a:r>
            <a:r>
              <a:rPr lang="en-US" baseline="0" dirty="0" smtClean="0"/>
              <a:t> through the slides depicting </a:t>
            </a:r>
            <a:r>
              <a:rPr lang="en-US" baseline="0" dirty="0" smtClean="0"/>
              <a:t>stills of </a:t>
            </a:r>
            <a:r>
              <a:rPr lang="en-US" baseline="0" dirty="0" smtClean="0"/>
              <a:t>the video and if time permits, show students a video of the installation in progress: </a:t>
            </a:r>
            <a:r>
              <a:rPr lang="pt-BR" baseline="0" dirty="0" err="1" smtClean="0"/>
              <a:t>https</a:t>
            </a:r>
            <a:r>
              <a:rPr lang="pt-BR" baseline="0" dirty="0" smtClean="0"/>
              <a:t>://</a:t>
            </a:r>
            <a:r>
              <a:rPr lang="pt-BR" baseline="0" dirty="0" err="1" smtClean="0"/>
              <a:t>vimeo.com</a:t>
            </a:r>
            <a:r>
              <a:rPr lang="pt-BR" baseline="0" dirty="0" smtClean="0"/>
              <a:t>/129774604</a:t>
            </a:r>
          </a:p>
          <a:p>
            <a:endParaRPr lang="en-US" dirty="0"/>
          </a:p>
        </p:txBody>
      </p:sp>
      <p:sp>
        <p:nvSpPr>
          <p:cNvPr id="4" name="Slide Number Placeholder 3"/>
          <p:cNvSpPr>
            <a:spLocks noGrp="1"/>
          </p:cNvSpPr>
          <p:nvPr>
            <p:ph type="sldNum" sz="quarter" idx="10"/>
          </p:nvPr>
        </p:nvSpPr>
        <p:spPr/>
        <p:txBody>
          <a:bodyPr/>
          <a:lstStyle/>
          <a:p>
            <a:fld id="{196812D0-6E49-454A-BC62-60D12EA79E6D}" type="slidenum">
              <a:rPr lang="en-US" smtClean="0"/>
              <a:t>11</a:t>
            </a:fld>
            <a:endParaRPr lang="en-US"/>
          </a:p>
        </p:txBody>
      </p:sp>
    </p:spTree>
    <p:extLst>
      <p:ext uri="{BB962C8B-B14F-4D97-AF65-F5344CB8AC3E}">
        <p14:creationId xmlns:p14="http://schemas.microsoft.com/office/powerpoint/2010/main" val="1487022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students view the totality of the city read the following facts aloud.  The walled city at its peak, contained:</a:t>
            </a:r>
          </a:p>
          <a:p>
            <a:pPr lvl="0"/>
            <a:r>
              <a:rPr lang="en-US" sz="1200" kern="1200" dirty="0" smtClean="0">
                <a:solidFill>
                  <a:schemeClr val="tx1"/>
                </a:solidFill>
                <a:effectLst/>
                <a:latin typeface="+mn-lt"/>
                <a:ea typeface="+mn-ea"/>
                <a:cs typeface="+mn-cs"/>
              </a:rPr>
              <a:t>14 stories</a:t>
            </a:r>
          </a:p>
          <a:p>
            <a:pPr lvl="0"/>
            <a:r>
              <a:rPr lang="en-US" sz="1200" kern="1200" dirty="0" smtClean="0">
                <a:solidFill>
                  <a:schemeClr val="tx1"/>
                </a:solidFill>
                <a:effectLst/>
                <a:latin typeface="+mn-lt"/>
                <a:ea typeface="+mn-ea"/>
                <a:cs typeface="+mn-cs"/>
              </a:rPr>
              <a:t>33,000 people</a:t>
            </a:r>
          </a:p>
          <a:p>
            <a:pPr lvl="0"/>
            <a:r>
              <a:rPr lang="en-US" sz="1200" kern="1200" dirty="0" smtClean="0">
                <a:solidFill>
                  <a:schemeClr val="tx1"/>
                </a:solidFill>
                <a:effectLst/>
                <a:latin typeface="+mn-lt"/>
                <a:ea typeface="+mn-ea"/>
                <a:cs typeface="+mn-cs"/>
              </a:rPr>
              <a:t>8,000 homes</a:t>
            </a:r>
          </a:p>
          <a:p>
            <a:pPr lvl="0"/>
            <a:r>
              <a:rPr lang="en-US" sz="1200" kern="1200" dirty="0" smtClean="0">
                <a:solidFill>
                  <a:schemeClr val="tx1"/>
                </a:solidFill>
                <a:effectLst/>
                <a:latin typeface="+mn-lt"/>
                <a:ea typeface="+mn-ea"/>
                <a:cs typeface="+mn-cs"/>
              </a:rPr>
              <a:t>1,000 businesses</a:t>
            </a:r>
          </a:p>
          <a:p>
            <a:pPr lvl="0"/>
            <a:r>
              <a:rPr lang="en-US" sz="1200" kern="1200" dirty="0" smtClean="0">
                <a:solidFill>
                  <a:schemeClr val="tx1"/>
                </a:solidFill>
                <a:effectLst/>
                <a:latin typeface="+mn-lt"/>
                <a:ea typeface="+mn-ea"/>
                <a:cs typeface="+mn-cs"/>
              </a:rPr>
              <a:t>All in under 7 acres, or 2.8 hectares (less than 3 American football fields or approximately one city block).  The Kowloon walled city was the densest place on earth up until its demolition.</a:t>
            </a:r>
          </a:p>
          <a:p>
            <a:endParaRPr lang="en-US" dirty="0"/>
          </a:p>
        </p:txBody>
      </p:sp>
      <p:sp>
        <p:nvSpPr>
          <p:cNvPr id="4" name="Slide Number Placeholder 3"/>
          <p:cNvSpPr>
            <a:spLocks noGrp="1"/>
          </p:cNvSpPr>
          <p:nvPr>
            <p:ph type="sldNum" sz="quarter" idx="10"/>
          </p:nvPr>
        </p:nvSpPr>
        <p:spPr/>
        <p:txBody>
          <a:bodyPr/>
          <a:lstStyle/>
          <a:p>
            <a:fld id="{196812D0-6E49-454A-BC62-60D12EA79E6D}" type="slidenum">
              <a:rPr lang="en-US" smtClean="0"/>
              <a:t>12</a:t>
            </a:fld>
            <a:endParaRPr lang="en-US"/>
          </a:p>
        </p:txBody>
      </p:sp>
    </p:spTree>
    <p:extLst>
      <p:ext uri="{BB962C8B-B14F-4D97-AF65-F5344CB8AC3E}">
        <p14:creationId xmlns:p14="http://schemas.microsoft.com/office/powerpoint/2010/main" val="3537002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Tell students the settlement may have been even larger if the nearby airport did not limit the height to 14 stories. </a:t>
            </a:r>
            <a:endParaRPr lang="en-US" dirty="0"/>
          </a:p>
        </p:txBody>
      </p:sp>
      <p:sp>
        <p:nvSpPr>
          <p:cNvPr id="4" name="Slide Number Placeholder 3"/>
          <p:cNvSpPr>
            <a:spLocks noGrp="1"/>
          </p:cNvSpPr>
          <p:nvPr>
            <p:ph type="sldNum" sz="quarter" idx="10"/>
          </p:nvPr>
        </p:nvSpPr>
        <p:spPr/>
        <p:txBody>
          <a:bodyPr/>
          <a:lstStyle/>
          <a:p>
            <a:fld id="{196812D0-6E49-454A-BC62-60D12EA79E6D}" type="slidenum">
              <a:rPr lang="en-US" smtClean="0"/>
              <a:t>14</a:t>
            </a:fld>
            <a:endParaRPr lang="en-US"/>
          </a:p>
        </p:txBody>
      </p:sp>
    </p:spTree>
    <p:extLst>
      <p:ext uri="{BB962C8B-B14F-4D97-AF65-F5344CB8AC3E}">
        <p14:creationId xmlns:p14="http://schemas.microsoft.com/office/powerpoint/2010/main" val="2142646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1E9298-17A6-DE41-8FFE-9061EB74D127}" type="datetimeFigureOut">
              <a:rPr lang="en-US" smtClean="0"/>
              <a:t>8/19/17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0DDD7F-77D2-2549-90D8-C0D4567A44C5}" type="slidenum">
              <a:rPr lang="en-US" smtClean="0"/>
              <a:t>‹#›</a:t>
            </a:fld>
            <a:endParaRPr lang="en-US"/>
          </a:p>
        </p:txBody>
      </p:sp>
    </p:spTree>
    <p:extLst>
      <p:ext uri="{BB962C8B-B14F-4D97-AF65-F5344CB8AC3E}">
        <p14:creationId xmlns:p14="http://schemas.microsoft.com/office/powerpoint/2010/main" val="4277166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1E9298-17A6-DE41-8FFE-9061EB74D127}" type="datetimeFigureOut">
              <a:rPr lang="en-US" smtClean="0"/>
              <a:t>8/19/17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0DDD7F-77D2-2549-90D8-C0D4567A44C5}" type="slidenum">
              <a:rPr lang="en-US" smtClean="0"/>
              <a:t>‹#›</a:t>
            </a:fld>
            <a:endParaRPr lang="en-US"/>
          </a:p>
        </p:txBody>
      </p:sp>
    </p:spTree>
    <p:extLst>
      <p:ext uri="{BB962C8B-B14F-4D97-AF65-F5344CB8AC3E}">
        <p14:creationId xmlns:p14="http://schemas.microsoft.com/office/powerpoint/2010/main" val="619687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1E9298-17A6-DE41-8FFE-9061EB74D127}" type="datetimeFigureOut">
              <a:rPr lang="en-US" smtClean="0"/>
              <a:t>8/19/17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0DDD7F-77D2-2549-90D8-C0D4567A44C5}" type="slidenum">
              <a:rPr lang="en-US" smtClean="0"/>
              <a:t>‹#›</a:t>
            </a:fld>
            <a:endParaRPr lang="en-US"/>
          </a:p>
        </p:txBody>
      </p:sp>
    </p:spTree>
    <p:extLst>
      <p:ext uri="{BB962C8B-B14F-4D97-AF65-F5344CB8AC3E}">
        <p14:creationId xmlns:p14="http://schemas.microsoft.com/office/powerpoint/2010/main" val="2008574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1E9298-17A6-DE41-8FFE-9061EB74D127}" type="datetimeFigureOut">
              <a:rPr lang="en-US" smtClean="0"/>
              <a:t>8/19/17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0DDD7F-77D2-2549-90D8-C0D4567A44C5}" type="slidenum">
              <a:rPr lang="en-US" smtClean="0"/>
              <a:t>‹#›</a:t>
            </a:fld>
            <a:endParaRPr lang="en-US"/>
          </a:p>
        </p:txBody>
      </p:sp>
    </p:spTree>
    <p:extLst>
      <p:ext uri="{BB962C8B-B14F-4D97-AF65-F5344CB8AC3E}">
        <p14:creationId xmlns:p14="http://schemas.microsoft.com/office/powerpoint/2010/main" val="2343852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1E9298-17A6-DE41-8FFE-9061EB74D127}" type="datetimeFigureOut">
              <a:rPr lang="en-US" smtClean="0"/>
              <a:t>8/19/17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0DDD7F-77D2-2549-90D8-C0D4567A44C5}" type="slidenum">
              <a:rPr lang="en-US" smtClean="0"/>
              <a:t>‹#›</a:t>
            </a:fld>
            <a:endParaRPr lang="en-US"/>
          </a:p>
        </p:txBody>
      </p:sp>
    </p:spTree>
    <p:extLst>
      <p:ext uri="{BB962C8B-B14F-4D97-AF65-F5344CB8AC3E}">
        <p14:creationId xmlns:p14="http://schemas.microsoft.com/office/powerpoint/2010/main" val="229198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1E9298-17A6-DE41-8FFE-9061EB74D127}" type="datetimeFigureOut">
              <a:rPr lang="en-US" smtClean="0"/>
              <a:t>8/19/17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0DDD7F-77D2-2549-90D8-C0D4567A44C5}" type="slidenum">
              <a:rPr lang="en-US" smtClean="0"/>
              <a:t>‹#›</a:t>
            </a:fld>
            <a:endParaRPr lang="en-US"/>
          </a:p>
        </p:txBody>
      </p:sp>
    </p:spTree>
    <p:extLst>
      <p:ext uri="{BB962C8B-B14F-4D97-AF65-F5344CB8AC3E}">
        <p14:creationId xmlns:p14="http://schemas.microsoft.com/office/powerpoint/2010/main" val="568988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1E9298-17A6-DE41-8FFE-9061EB74D127}" type="datetimeFigureOut">
              <a:rPr lang="en-US" smtClean="0"/>
              <a:t>8/19/17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0DDD7F-77D2-2549-90D8-C0D4567A44C5}" type="slidenum">
              <a:rPr lang="en-US" smtClean="0"/>
              <a:t>‹#›</a:t>
            </a:fld>
            <a:endParaRPr lang="en-US"/>
          </a:p>
        </p:txBody>
      </p:sp>
    </p:spTree>
    <p:extLst>
      <p:ext uri="{BB962C8B-B14F-4D97-AF65-F5344CB8AC3E}">
        <p14:creationId xmlns:p14="http://schemas.microsoft.com/office/powerpoint/2010/main" val="2728451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1E9298-17A6-DE41-8FFE-9061EB74D127}" type="datetimeFigureOut">
              <a:rPr lang="en-US" smtClean="0"/>
              <a:t>8/19/17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0DDD7F-77D2-2549-90D8-C0D4567A44C5}" type="slidenum">
              <a:rPr lang="en-US" smtClean="0"/>
              <a:t>‹#›</a:t>
            </a:fld>
            <a:endParaRPr lang="en-US"/>
          </a:p>
        </p:txBody>
      </p:sp>
    </p:spTree>
    <p:extLst>
      <p:ext uri="{BB962C8B-B14F-4D97-AF65-F5344CB8AC3E}">
        <p14:creationId xmlns:p14="http://schemas.microsoft.com/office/powerpoint/2010/main" val="1880060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1E9298-17A6-DE41-8FFE-9061EB74D127}" type="datetimeFigureOut">
              <a:rPr lang="en-US" smtClean="0"/>
              <a:t>8/19/17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0DDD7F-77D2-2549-90D8-C0D4567A44C5}" type="slidenum">
              <a:rPr lang="en-US" smtClean="0"/>
              <a:t>‹#›</a:t>
            </a:fld>
            <a:endParaRPr lang="en-US"/>
          </a:p>
        </p:txBody>
      </p:sp>
    </p:spTree>
    <p:extLst>
      <p:ext uri="{BB962C8B-B14F-4D97-AF65-F5344CB8AC3E}">
        <p14:creationId xmlns:p14="http://schemas.microsoft.com/office/powerpoint/2010/main" val="1730622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1E9298-17A6-DE41-8FFE-9061EB74D127}" type="datetimeFigureOut">
              <a:rPr lang="en-US" smtClean="0"/>
              <a:t>8/19/17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0DDD7F-77D2-2549-90D8-C0D4567A44C5}" type="slidenum">
              <a:rPr lang="en-US" smtClean="0"/>
              <a:t>‹#›</a:t>
            </a:fld>
            <a:endParaRPr lang="en-US"/>
          </a:p>
        </p:txBody>
      </p:sp>
    </p:spTree>
    <p:extLst>
      <p:ext uri="{BB962C8B-B14F-4D97-AF65-F5344CB8AC3E}">
        <p14:creationId xmlns:p14="http://schemas.microsoft.com/office/powerpoint/2010/main" val="3773406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1E9298-17A6-DE41-8FFE-9061EB74D127}" type="datetimeFigureOut">
              <a:rPr lang="en-US" smtClean="0"/>
              <a:t>8/19/17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0DDD7F-77D2-2549-90D8-C0D4567A44C5}" type="slidenum">
              <a:rPr lang="en-US" smtClean="0"/>
              <a:t>‹#›</a:t>
            </a:fld>
            <a:endParaRPr lang="en-US"/>
          </a:p>
        </p:txBody>
      </p:sp>
    </p:spTree>
    <p:extLst>
      <p:ext uri="{BB962C8B-B14F-4D97-AF65-F5344CB8AC3E}">
        <p14:creationId xmlns:p14="http://schemas.microsoft.com/office/powerpoint/2010/main" val="64684312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1E9298-17A6-DE41-8FFE-9061EB74D127}" type="datetimeFigureOut">
              <a:rPr lang="en-US" smtClean="0"/>
              <a:t>8/19/17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0DDD7F-77D2-2549-90D8-C0D4567A44C5}" type="slidenum">
              <a:rPr lang="en-US" smtClean="0"/>
              <a:t>‹#›</a:t>
            </a:fld>
            <a:endParaRPr lang="en-US"/>
          </a:p>
        </p:txBody>
      </p:sp>
    </p:spTree>
    <p:extLst>
      <p:ext uri="{BB962C8B-B14F-4D97-AF65-F5344CB8AC3E}">
        <p14:creationId xmlns:p14="http://schemas.microsoft.com/office/powerpoint/2010/main" val="18529448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Life in the City of Darkness</a:t>
            </a:r>
            <a:endParaRPr lang="en-US" dirty="0"/>
          </a:p>
        </p:txBody>
      </p:sp>
      <p:sp>
        <p:nvSpPr>
          <p:cNvPr id="3" name="Subtitle 2"/>
          <p:cNvSpPr>
            <a:spLocks noGrp="1"/>
          </p:cNvSpPr>
          <p:nvPr>
            <p:ph type="subTitle" idx="1"/>
          </p:nvPr>
        </p:nvSpPr>
        <p:spPr>
          <a:xfrm>
            <a:off x="685800" y="3886200"/>
            <a:ext cx="8128294" cy="1752600"/>
          </a:xfrm>
        </p:spPr>
        <p:txBody>
          <a:bodyPr/>
          <a:lstStyle/>
          <a:p>
            <a:r>
              <a:rPr lang="en-US" dirty="0" smtClean="0"/>
              <a:t>Exploring Kowloon Walled City through the artwork of David </a:t>
            </a:r>
            <a:r>
              <a:rPr lang="en-US" dirty="0" err="1" smtClean="0"/>
              <a:t>Claerbout</a:t>
            </a:r>
            <a:endParaRPr lang="en-US" dirty="0"/>
          </a:p>
        </p:txBody>
      </p:sp>
    </p:spTree>
    <p:extLst>
      <p:ext uri="{BB962C8B-B14F-4D97-AF65-F5344CB8AC3E}">
        <p14:creationId xmlns:p14="http://schemas.microsoft.com/office/powerpoint/2010/main" val="357018696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30843"/>
            <a:ext cx="9144000" cy="5098694"/>
          </a:xfrm>
          <a:prstGeom prst="rect">
            <a:avLst/>
          </a:prstGeom>
        </p:spPr>
      </p:pic>
      <p:sp>
        <p:nvSpPr>
          <p:cNvPr id="3" name="Title 2"/>
          <p:cNvSpPr>
            <a:spLocks noGrp="1"/>
          </p:cNvSpPr>
          <p:nvPr>
            <p:ph type="title"/>
          </p:nvPr>
        </p:nvSpPr>
        <p:spPr/>
        <p:txBody>
          <a:bodyPr/>
          <a:lstStyle/>
          <a:p>
            <a:r>
              <a:rPr lang="en-US" i="1" dirty="0"/>
              <a:t>Radio Piece (Hong Kong)</a:t>
            </a:r>
            <a:r>
              <a:rPr lang="en-US" dirty="0"/>
              <a:t>, 2015</a:t>
            </a:r>
          </a:p>
        </p:txBody>
      </p:sp>
    </p:spTree>
    <p:extLst>
      <p:ext uri="{BB962C8B-B14F-4D97-AF65-F5344CB8AC3E}">
        <p14:creationId xmlns:p14="http://schemas.microsoft.com/office/powerpoint/2010/main" val="1139006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61251"/>
            <a:ext cx="9144000" cy="5106010"/>
          </a:xfrm>
          <a:prstGeom prst="rect">
            <a:avLst/>
          </a:prstGeom>
        </p:spPr>
      </p:pic>
      <p:sp>
        <p:nvSpPr>
          <p:cNvPr id="3" name="Title 2"/>
          <p:cNvSpPr>
            <a:spLocks noGrp="1"/>
          </p:cNvSpPr>
          <p:nvPr>
            <p:ph type="title"/>
          </p:nvPr>
        </p:nvSpPr>
        <p:spPr/>
        <p:txBody>
          <a:bodyPr/>
          <a:lstStyle/>
          <a:p>
            <a:r>
              <a:rPr lang="en-US" i="1" dirty="0"/>
              <a:t>Radio Piece (Hong Kong)</a:t>
            </a:r>
            <a:r>
              <a:rPr lang="en-US" dirty="0"/>
              <a:t>, 2015</a:t>
            </a:r>
          </a:p>
        </p:txBody>
      </p:sp>
    </p:spTree>
    <p:extLst>
      <p:ext uri="{BB962C8B-B14F-4D97-AF65-F5344CB8AC3E}">
        <p14:creationId xmlns:p14="http://schemas.microsoft.com/office/powerpoint/2010/main" val="121765589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Kowloon Walled City</a:t>
            </a:r>
            <a:endParaRPr lang="en-US" dirty="0"/>
          </a:p>
        </p:txBody>
      </p:sp>
      <p:pic>
        <p:nvPicPr>
          <p:cNvPr id="3" name="Picture 2"/>
          <p:cNvPicPr>
            <a:picLocks noChangeAspect="1"/>
          </p:cNvPicPr>
          <p:nvPr/>
        </p:nvPicPr>
        <p:blipFill>
          <a:blip r:embed="rId3"/>
          <a:stretch>
            <a:fillRect/>
          </a:stretch>
        </p:blipFill>
        <p:spPr>
          <a:xfrm>
            <a:off x="0" y="1417638"/>
            <a:ext cx="9144000" cy="5150498"/>
          </a:xfrm>
          <a:prstGeom prst="rect">
            <a:avLst/>
          </a:prstGeom>
        </p:spPr>
      </p:pic>
    </p:spTree>
    <p:extLst>
      <p:ext uri="{BB962C8B-B14F-4D97-AF65-F5344CB8AC3E}">
        <p14:creationId xmlns:p14="http://schemas.microsoft.com/office/powerpoint/2010/main" val="82019413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Kowloon Walled City</a:t>
            </a:r>
            <a:endParaRPr lang="en-US" dirty="0"/>
          </a:p>
        </p:txBody>
      </p:sp>
      <p:pic>
        <p:nvPicPr>
          <p:cNvPr id="6" name="Picture 5"/>
          <p:cNvPicPr>
            <a:picLocks noChangeAspect="1"/>
          </p:cNvPicPr>
          <p:nvPr/>
        </p:nvPicPr>
        <p:blipFill>
          <a:blip r:embed="rId2"/>
          <a:stretch>
            <a:fillRect/>
          </a:stretch>
        </p:blipFill>
        <p:spPr>
          <a:xfrm>
            <a:off x="0" y="2133600"/>
            <a:ext cx="9144000" cy="3394436"/>
          </a:xfrm>
          <a:prstGeom prst="rect">
            <a:avLst/>
          </a:prstGeom>
        </p:spPr>
      </p:pic>
    </p:spTree>
    <p:extLst>
      <p:ext uri="{BB962C8B-B14F-4D97-AF65-F5344CB8AC3E}">
        <p14:creationId xmlns:p14="http://schemas.microsoft.com/office/powerpoint/2010/main" val="427269860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Kowloon Walled City</a:t>
            </a:r>
            <a:endParaRPr lang="en-US" dirty="0"/>
          </a:p>
        </p:txBody>
      </p:sp>
      <p:pic>
        <p:nvPicPr>
          <p:cNvPr id="4" name="Picture 3"/>
          <p:cNvPicPr>
            <a:picLocks noChangeAspect="1"/>
          </p:cNvPicPr>
          <p:nvPr/>
        </p:nvPicPr>
        <p:blipFill>
          <a:blip r:embed="rId3"/>
          <a:stretch>
            <a:fillRect/>
          </a:stretch>
        </p:blipFill>
        <p:spPr>
          <a:xfrm>
            <a:off x="0" y="1566440"/>
            <a:ext cx="9144000" cy="5150498"/>
          </a:xfrm>
          <a:prstGeom prst="rect">
            <a:avLst/>
          </a:prstGeom>
        </p:spPr>
      </p:pic>
      <p:sp>
        <p:nvSpPr>
          <p:cNvPr id="3" name="TextBox 2"/>
          <p:cNvSpPr txBox="1"/>
          <p:nvPr/>
        </p:nvSpPr>
        <p:spPr>
          <a:xfrm>
            <a:off x="2203711" y="2240870"/>
            <a:ext cx="4724906" cy="3477875"/>
          </a:xfrm>
          <a:prstGeom prst="rect">
            <a:avLst/>
          </a:prstGeom>
          <a:solidFill>
            <a:schemeClr val="tx1"/>
          </a:solidFill>
        </p:spPr>
        <p:txBody>
          <a:bodyPr wrap="square" rtlCol="0">
            <a:spAutoFit/>
          </a:bodyPr>
          <a:lstStyle/>
          <a:p>
            <a:pPr marL="285750" indent="-285750">
              <a:buFont typeface="Arial"/>
              <a:buChar char="•"/>
            </a:pPr>
            <a:r>
              <a:rPr lang="en-US" sz="4400" b="1" dirty="0" smtClean="0">
                <a:solidFill>
                  <a:srgbClr val="FF0000"/>
                </a:solidFill>
              </a:rPr>
              <a:t>14 stories</a:t>
            </a:r>
          </a:p>
          <a:p>
            <a:pPr marL="285750" indent="-285750">
              <a:buFont typeface="Arial"/>
              <a:buChar char="•"/>
            </a:pPr>
            <a:r>
              <a:rPr lang="en-US" sz="4400" b="1" dirty="0" smtClean="0">
                <a:solidFill>
                  <a:srgbClr val="FF0000"/>
                </a:solidFill>
              </a:rPr>
              <a:t>33,000 people</a:t>
            </a:r>
          </a:p>
          <a:p>
            <a:pPr marL="285750" indent="-285750">
              <a:buFont typeface="Arial"/>
              <a:buChar char="•"/>
            </a:pPr>
            <a:r>
              <a:rPr lang="en-US" sz="4400" b="1" dirty="0" smtClean="0">
                <a:solidFill>
                  <a:srgbClr val="FF0000"/>
                </a:solidFill>
              </a:rPr>
              <a:t>8,000 homes</a:t>
            </a:r>
          </a:p>
          <a:p>
            <a:pPr marL="285750" indent="-285750">
              <a:buFont typeface="Arial"/>
              <a:buChar char="•"/>
            </a:pPr>
            <a:r>
              <a:rPr lang="en-US" sz="4400" b="1" dirty="0" smtClean="0">
                <a:solidFill>
                  <a:srgbClr val="FF0000"/>
                </a:solidFill>
              </a:rPr>
              <a:t>1,000 business</a:t>
            </a:r>
          </a:p>
          <a:p>
            <a:pPr marL="285750" indent="-285750">
              <a:buFont typeface="Arial"/>
              <a:buChar char="•"/>
            </a:pPr>
            <a:r>
              <a:rPr lang="en-US" sz="4400" b="1" dirty="0" smtClean="0">
                <a:solidFill>
                  <a:srgbClr val="FF0000"/>
                </a:solidFill>
              </a:rPr>
              <a:t>2.8 hectares</a:t>
            </a:r>
            <a:endParaRPr lang="en-US" sz="4400" b="1" dirty="0">
              <a:solidFill>
                <a:srgbClr val="FF0000"/>
              </a:solidFill>
            </a:endParaRPr>
          </a:p>
        </p:txBody>
      </p:sp>
    </p:spTree>
    <p:extLst>
      <p:ext uri="{BB962C8B-B14F-4D97-AF65-F5344CB8AC3E}">
        <p14:creationId xmlns:p14="http://schemas.microsoft.com/office/powerpoint/2010/main" val="36957119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Would you move here?</a:t>
            </a:r>
            <a:endParaRPr lang="en-US" dirty="0"/>
          </a:p>
        </p:txBody>
      </p:sp>
      <p:pic>
        <p:nvPicPr>
          <p:cNvPr id="3" name="Picture 2"/>
          <p:cNvPicPr>
            <a:picLocks noChangeAspect="1"/>
          </p:cNvPicPr>
          <p:nvPr/>
        </p:nvPicPr>
        <p:blipFill>
          <a:blip r:embed="rId3"/>
          <a:stretch>
            <a:fillRect/>
          </a:stretch>
        </p:blipFill>
        <p:spPr>
          <a:xfrm>
            <a:off x="0" y="1417638"/>
            <a:ext cx="9144000" cy="5150498"/>
          </a:xfrm>
          <a:prstGeom prst="rect">
            <a:avLst/>
          </a:prstGeom>
        </p:spPr>
      </p:pic>
    </p:spTree>
    <p:extLst>
      <p:ext uri="{BB962C8B-B14F-4D97-AF65-F5344CB8AC3E}">
        <p14:creationId xmlns:p14="http://schemas.microsoft.com/office/powerpoint/2010/main" val="392786586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Why do people migrate?</a:t>
            </a:r>
            <a:endParaRPr lang="en-US" dirty="0"/>
          </a:p>
        </p:txBody>
      </p:sp>
      <p:sp>
        <p:nvSpPr>
          <p:cNvPr id="4" name="Content Placeholder 3"/>
          <p:cNvSpPr>
            <a:spLocks noGrp="1"/>
          </p:cNvSpPr>
          <p:nvPr>
            <p:ph sz="half" idx="1"/>
          </p:nvPr>
        </p:nvSpPr>
        <p:spPr/>
        <p:txBody>
          <a:bodyPr/>
          <a:lstStyle/>
          <a:p>
            <a:r>
              <a:rPr lang="en-US" b="1" dirty="0" smtClean="0"/>
              <a:t>Push factors</a:t>
            </a:r>
            <a:r>
              <a:rPr lang="en-US" dirty="0" smtClean="0"/>
              <a:t> are the reasons why people </a:t>
            </a:r>
            <a:r>
              <a:rPr lang="en-US" i="1" dirty="0" smtClean="0"/>
              <a:t>leave</a:t>
            </a:r>
            <a:r>
              <a:rPr lang="en-US" dirty="0" smtClean="0"/>
              <a:t> an area. They include:</a:t>
            </a:r>
          </a:p>
          <a:p>
            <a:pPr lvl="1"/>
            <a:r>
              <a:rPr lang="en-US" dirty="0" smtClean="0"/>
              <a:t>Lack of services</a:t>
            </a:r>
          </a:p>
          <a:p>
            <a:pPr lvl="1"/>
            <a:r>
              <a:rPr lang="en-US" dirty="0" smtClean="0"/>
              <a:t>Lack of safety</a:t>
            </a:r>
          </a:p>
          <a:p>
            <a:pPr lvl="1"/>
            <a:r>
              <a:rPr lang="en-US" dirty="0" smtClean="0"/>
              <a:t>Crop failure / drought / flooding</a:t>
            </a:r>
          </a:p>
          <a:p>
            <a:pPr lvl="1"/>
            <a:r>
              <a:rPr lang="en-US" dirty="0" smtClean="0"/>
              <a:t>Poverty</a:t>
            </a:r>
          </a:p>
          <a:p>
            <a:pPr lvl="1"/>
            <a:r>
              <a:rPr lang="en-US" dirty="0" smtClean="0"/>
              <a:t>War</a:t>
            </a:r>
          </a:p>
          <a:p>
            <a:pPr lvl="1"/>
            <a:endParaRPr lang="en-US" dirty="0"/>
          </a:p>
        </p:txBody>
      </p:sp>
      <p:sp>
        <p:nvSpPr>
          <p:cNvPr id="5" name="Content Placeholder 4"/>
          <p:cNvSpPr>
            <a:spLocks noGrp="1"/>
          </p:cNvSpPr>
          <p:nvPr>
            <p:ph sz="half" idx="2"/>
          </p:nvPr>
        </p:nvSpPr>
        <p:spPr/>
        <p:txBody>
          <a:bodyPr/>
          <a:lstStyle/>
          <a:p>
            <a:r>
              <a:rPr lang="en-US" b="1" dirty="0" smtClean="0"/>
              <a:t>Pull factors</a:t>
            </a:r>
            <a:r>
              <a:rPr lang="en-US" dirty="0" smtClean="0"/>
              <a:t> are the reasons why people move </a:t>
            </a:r>
            <a:r>
              <a:rPr lang="en-US" i="1" dirty="0" smtClean="0"/>
              <a:t>to</a:t>
            </a:r>
            <a:r>
              <a:rPr lang="en-US" dirty="0" smtClean="0"/>
              <a:t> a particular area. They include:</a:t>
            </a:r>
          </a:p>
          <a:p>
            <a:pPr lvl="1"/>
            <a:r>
              <a:rPr lang="en-US" dirty="0" smtClean="0"/>
              <a:t>Higher employment</a:t>
            </a:r>
          </a:p>
          <a:p>
            <a:pPr lvl="1"/>
            <a:r>
              <a:rPr lang="en-US" dirty="0" smtClean="0"/>
              <a:t>More wealth</a:t>
            </a:r>
          </a:p>
          <a:p>
            <a:pPr lvl="1"/>
            <a:r>
              <a:rPr lang="en-US" dirty="0" smtClean="0"/>
              <a:t>Better services</a:t>
            </a:r>
          </a:p>
          <a:p>
            <a:pPr lvl="1"/>
            <a:r>
              <a:rPr lang="en-US" dirty="0" smtClean="0"/>
              <a:t>Safer, less crime</a:t>
            </a:r>
          </a:p>
          <a:p>
            <a:pPr lvl="1"/>
            <a:r>
              <a:rPr lang="en-US" dirty="0" smtClean="0"/>
              <a:t>Political stability</a:t>
            </a:r>
          </a:p>
          <a:p>
            <a:pPr lvl="1"/>
            <a:r>
              <a:rPr lang="en-US" dirty="0" smtClean="0"/>
              <a:t>More fertile land</a:t>
            </a:r>
            <a:endParaRPr lang="en-US" dirty="0"/>
          </a:p>
        </p:txBody>
      </p:sp>
    </p:spTree>
    <p:extLst>
      <p:ext uri="{BB962C8B-B14F-4D97-AF65-F5344CB8AC3E}">
        <p14:creationId xmlns:p14="http://schemas.microsoft.com/office/powerpoint/2010/main" val="753009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People of Kowloon</a:t>
            </a:r>
            <a:br>
              <a:rPr lang="en-US" dirty="0" smtClean="0"/>
            </a:br>
            <a:r>
              <a:rPr lang="en-US" dirty="0" smtClean="0"/>
              <a:t> Gallery Walk</a:t>
            </a:r>
            <a:endParaRPr lang="en-US" dirty="0"/>
          </a:p>
        </p:txBody>
      </p:sp>
      <p:sp>
        <p:nvSpPr>
          <p:cNvPr id="4" name="Content Placeholder 3"/>
          <p:cNvSpPr>
            <a:spLocks noGrp="1"/>
          </p:cNvSpPr>
          <p:nvPr>
            <p:ph idx="1"/>
          </p:nvPr>
        </p:nvSpPr>
        <p:spPr/>
        <p:txBody>
          <a:bodyPr/>
          <a:lstStyle/>
          <a:p>
            <a:r>
              <a:rPr lang="en-US" dirty="0" smtClean="0"/>
              <a:t>Answer the following questions for each image:</a:t>
            </a:r>
          </a:p>
          <a:p>
            <a:pPr lvl="1"/>
            <a:r>
              <a:rPr lang="en-US" dirty="0" smtClean="0"/>
              <a:t>What attracts people to Kowloon? [pull factors]</a:t>
            </a:r>
          </a:p>
          <a:p>
            <a:pPr lvl="1"/>
            <a:r>
              <a:rPr lang="en-US" dirty="0" smtClean="0"/>
              <a:t>Why are people moving away from their previous homes [push factors]</a:t>
            </a:r>
            <a:endParaRPr lang="en-US" dirty="0"/>
          </a:p>
        </p:txBody>
      </p:sp>
    </p:spTree>
    <p:extLst>
      <p:ext uri="{BB962C8B-B14F-4D97-AF65-F5344CB8AC3E}">
        <p14:creationId xmlns:p14="http://schemas.microsoft.com/office/powerpoint/2010/main" val="24392480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3333750"/>
            <a:ext cx="8415867" cy="3078164"/>
          </a:xfrm>
        </p:spPr>
        <p:txBody>
          <a:bodyPr>
            <a:normAutofit fontScale="92500"/>
          </a:bodyPr>
          <a:lstStyle/>
          <a:p>
            <a:pPr marL="0" indent="0">
              <a:buNone/>
            </a:pPr>
            <a:r>
              <a:rPr lang="en-US" dirty="0" smtClean="0"/>
              <a:t>	Albert Ng </a:t>
            </a:r>
            <a:r>
              <a:rPr lang="en-US" dirty="0" err="1" smtClean="0"/>
              <a:t>Kam-po</a:t>
            </a:r>
            <a:r>
              <a:rPr lang="en-US" dirty="0" smtClean="0"/>
              <a:t> went to school outside the Walled City but remembers playing on </a:t>
            </a:r>
            <a:r>
              <a:rPr lang="en-US" dirty="0" smtClean="0"/>
              <a:t>its </a:t>
            </a:r>
            <a:r>
              <a:rPr lang="en-US" dirty="0" smtClean="0"/>
              <a:t>rooftop and in its corridors.  Born during the Cultural Revolution, he and his family migrated from the city of Chiu Chow in southern China to join his Thai-born Chinese father in Hong Kong.  They instantly belonged to the Walled City’s strong Chiu Chow community.</a:t>
            </a:r>
            <a:endParaRPr lang="en-US" dirty="0"/>
          </a:p>
        </p:txBody>
      </p:sp>
      <p:sp>
        <p:nvSpPr>
          <p:cNvPr id="3" name="TextBox 2"/>
          <p:cNvSpPr txBox="1"/>
          <p:nvPr/>
        </p:nvSpPr>
        <p:spPr>
          <a:xfrm>
            <a:off x="2201333" y="2781300"/>
            <a:ext cx="4735104" cy="369332"/>
          </a:xfrm>
          <a:prstGeom prst="rect">
            <a:avLst/>
          </a:prstGeom>
          <a:noFill/>
        </p:spPr>
        <p:txBody>
          <a:bodyPr wrap="square" rtlCol="0">
            <a:spAutoFit/>
          </a:bodyPr>
          <a:lstStyle/>
          <a:p>
            <a:pPr algn="ctr"/>
            <a:r>
              <a:rPr lang="en-US" i="1" dirty="0" smtClean="0"/>
              <a:t>Lived inside: 1979-1992</a:t>
            </a:r>
            <a:endParaRPr lang="en-US" i="1" dirty="0"/>
          </a:p>
        </p:txBody>
      </p:sp>
      <p:pic>
        <p:nvPicPr>
          <p:cNvPr id="8" name="Picture 7"/>
          <p:cNvPicPr>
            <a:picLocks noChangeAspect="1"/>
          </p:cNvPicPr>
          <p:nvPr/>
        </p:nvPicPr>
        <p:blipFill>
          <a:blip r:embed="rId2"/>
          <a:stretch>
            <a:fillRect/>
          </a:stretch>
        </p:blipFill>
        <p:spPr>
          <a:xfrm>
            <a:off x="2610385" y="279400"/>
            <a:ext cx="3767229" cy="2501900"/>
          </a:xfrm>
          <a:prstGeom prst="rect">
            <a:avLst/>
          </a:prstGeom>
        </p:spPr>
      </p:pic>
    </p:spTree>
    <p:extLst>
      <p:ext uri="{BB962C8B-B14F-4D97-AF65-F5344CB8AC3E}">
        <p14:creationId xmlns:p14="http://schemas.microsoft.com/office/powerpoint/2010/main" val="1327929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3314700"/>
            <a:ext cx="8280400" cy="2811464"/>
          </a:xfrm>
        </p:spPr>
        <p:txBody>
          <a:bodyPr>
            <a:normAutofit fontScale="92500" lnSpcReduction="10000"/>
          </a:bodyPr>
          <a:lstStyle/>
          <a:p>
            <a:pPr marL="0" indent="0">
              <a:buNone/>
            </a:pPr>
            <a:r>
              <a:rPr lang="en-US" dirty="0" smtClean="0"/>
              <a:t>	A mother of nine, </a:t>
            </a:r>
            <a:r>
              <a:rPr lang="en-US" dirty="0" err="1" smtClean="0"/>
              <a:t>Yeung</a:t>
            </a:r>
            <a:r>
              <a:rPr lang="en-US" dirty="0" smtClean="0"/>
              <a:t> Lai-wan became a hawker* when her husband lost his job as a chef following the stock-market crash. To survive, they sold dim sum – Cantonese small bites often accompanied by tea – out of a wooden street cart outside the Walled City. The family moved away after their home’s poor air quality affected Mrs. </a:t>
            </a:r>
            <a:r>
              <a:rPr lang="en-US" dirty="0" err="1" smtClean="0"/>
              <a:t>Yeung’s</a:t>
            </a:r>
            <a:r>
              <a:rPr lang="en-US" dirty="0" smtClean="0"/>
              <a:t> health. </a:t>
            </a:r>
          </a:p>
          <a:p>
            <a:pPr marL="0" indent="0">
              <a:buNone/>
            </a:pPr>
            <a:endParaRPr lang="en-US" dirty="0"/>
          </a:p>
        </p:txBody>
      </p:sp>
      <p:sp>
        <p:nvSpPr>
          <p:cNvPr id="6" name="TextBox 5"/>
          <p:cNvSpPr txBox="1"/>
          <p:nvPr/>
        </p:nvSpPr>
        <p:spPr>
          <a:xfrm>
            <a:off x="2652237" y="2794755"/>
            <a:ext cx="4735104" cy="369332"/>
          </a:xfrm>
          <a:prstGeom prst="rect">
            <a:avLst/>
          </a:prstGeom>
          <a:noFill/>
        </p:spPr>
        <p:txBody>
          <a:bodyPr wrap="square" rtlCol="0">
            <a:spAutoFit/>
          </a:bodyPr>
          <a:lstStyle/>
          <a:p>
            <a:pPr algn="ctr"/>
            <a:r>
              <a:rPr lang="en-US" i="1" dirty="0" smtClean="0"/>
              <a:t>Lived inside: 1959 - 1981</a:t>
            </a:r>
            <a:endParaRPr lang="en-US" i="1" dirty="0"/>
          </a:p>
        </p:txBody>
      </p:sp>
      <p:sp>
        <p:nvSpPr>
          <p:cNvPr id="7" name="TextBox 6"/>
          <p:cNvSpPr txBox="1"/>
          <p:nvPr/>
        </p:nvSpPr>
        <p:spPr>
          <a:xfrm>
            <a:off x="778934" y="6107114"/>
            <a:ext cx="7382933" cy="646331"/>
          </a:xfrm>
          <a:prstGeom prst="rect">
            <a:avLst/>
          </a:prstGeom>
          <a:noFill/>
        </p:spPr>
        <p:txBody>
          <a:bodyPr wrap="square" rtlCol="0">
            <a:spAutoFit/>
          </a:bodyPr>
          <a:lstStyle/>
          <a:p>
            <a:r>
              <a:rPr lang="en-US" dirty="0" smtClean="0"/>
              <a:t>*hawker: a </a:t>
            </a:r>
            <a:r>
              <a:rPr lang="en-US" dirty="0"/>
              <a:t>person who travels around selling goods, typically advertising them by shouting.</a:t>
            </a:r>
          </a:p>
        </p:txBody>
      </p:sp>
      <p:pic>
        <p:nvPicPr>
          <p:cNvPr id="8" name="Picture 7"/>
          <p:cNvPicPr>
            <a:picLocks noChangeAspect="1"/>
          </p:cNvPicPr>
          <p:nvPr/>
        </p:nvPicPr>
        <p:blipFill>
          <a:blip r:embed="rId2"/>
          <a:stretch>
            <a:fillRect/>
          </a:stretch>
        </p:blipFill>
        <p:spPr>
          <a:xfrm>
            <a:off x="3340100" y="384502"/>
            <a:ext cx="3327400" cy="2209800"/>
          </a:xfrm>
          <a:prstGeom prst="rect">
            <a:avLst/>
          </a:prstGeom>
        </p:spPr>
      </p:pic>
    </p:spTree>
    <p:extLst>
      <p:ext uri="{BB962C8B-B14F-4D97-AF65-F5344CB8AC3E}">
        <p14:creationId xmlns:p14="http://schemas.microsoft.com/office/powerpoint/2010/main" val="3065871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9253"/>
            <a:ext cx="9144000" cy="5120640"/>
          </a:xfrm>
          <a:prstGeom prst="rect">
            <a:avLst/>
          </a:prstGeom>
        </p:spPr>
      </p:pic>
    </p:spTree>
    <p:extLst>
      <p:ext uri="{BB962C8B-B14F-4D97-AF65-F5344CB8AC3E}">
        <p14:creationId xmlns:p14="http://schemas.microsoft.com/office/powerpoint/2010/main" val="285462488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4133" y="3295650"/>
            <a:ext cx="8212667" cy="3230564"/>
          </a:xfrm>
        </p:spPr>
        <p:txBody>
          <a:bodyPr>
            <a:normAutofit fontScale="92500" lnSpcReduction="10000"/>
          </a:bodyPr>
          <a:lstStyle/>
          <a:p>
            <a:pPr marL="0" indent="0">
              <a:buNone/>
            </a:pPr>
            <a:r>
              <a:rPr lang="en-US" dirty="0" smtClean="0"/>
              <a:t>	Paul Tang </a:t>
            </a:r>
            <a:r>
              <a:rPr lang="en-US" dirty="0" err="1" smtClean="0"/>
              <a:t>Kam-cheung</a:t>
            </a:r>
            <a:r>
              <a:rPr lang="en-US" dirty="0" smtClean="0"/>
              <a:t> was a teenager when he joined the Hong Fat Shan triad gang – later known as the 14K – in the 1950s.  The </a:t>
            </a:r>
            <a:r>
              <a:rPr lang="en-US" dirty="0" smtClean="0"/>
              <a:t>gang’s </a:t>
            </a:r>
            <a:r>
              <a:rPr lang="en-US" dirty="0" smtClean="0"/>
              <a:t>activities included narcotic trafficking, illegal gambling, and operating strip clubs and brothels.  Mr. Tang became a heroin addict and did jail time for robbery and drugs.  He moved out of the Walled City after converting to Christianity and becoming a pastor.</a:t>
            </a:r>
            <a:endParaRPr lang="en-US" dirty="0"/>
          </a:p>
        </p:txBody>
      </p:sp>
      <p:sp>
        <p:nvSpPr>
          <p:cNvPr id="6" name="TextBox 5"/>
          <p:cNvSpPr txBox="1"/>
          <p:nvPr/>
        </p:nvSpPr>
        <p:spPr>
          <a:xfrm>
            <a:off x="2201333" y="2781300"/>
            <a:ext cx="4735104" cy="369332"/>
          </a:xfrm>
          <a:prstGeom prst="rect">
            <a:avLst/>
          </a:prstGeom>
          <a:noFill/>
        </p:spPr>
        <p:txBody>
          <a:bodyPr wrap="square" rtlCol="0">
            <a:spAutoFit/>
          </a:bodyPr>
          <a:lstStyle/>
          <a:p>
            <a:pPr algn="ctr"/>
            <a:r>
              <a:rPr lang="en-US" i="1" dirty="0" smtClean="0"/>
              <a:t>Lived inside: 1948 - 1979</a:t>
            </a:r>
            <a:endParaRPr lang="en-US" i="1" dirty="0"/>
          </a:p>
        </p:txBody>
      </p:sp>
      <p:pic>
        <p:nvPicPr>
          <p:cNvPr id="7" name="Picture 6"/>
          <p:cNvPicPr>
            <a:picLocks noChangeAspect="1"/>
          </p:cNvPicPr>
          <p:nvPr/>
        </p:nvPicPr>
        <p:blipFill>
          <a:blip r:embed="rId2"/>
          <a:stretch>
            <a:fillRect/>
          </a:stretch>
        </p:blipFill>
        <p:spPr>
          <a:xfrm>
            <a:off x="3639590" y="735283"/>
            <a:ext cx="2064839" cy="2046017"/>
          </a:xfrm>
          <a:prstGeom prst="rect">
            <a:avLst/>
          </a:prstGeom>
        </p:spPr>
      </p:pic>
    </p:spTree>
    <p:extLst>
      <p:ext uri="{BB962C8B-B14F-4D97-AF65-F5344CB8AC3E}">
        <p14:creationId xmlns:p14="http://schemas.microsoft.com/office/powerpoint/2010/main" val="1190689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3505200"/>
            <a:ext cx="8229600" cy="2620964"/>
          </a:xfrm>
        </p:spPr>
        <p:txBody>
          <a:bodyPr>
            <a:normAutofit fontScale="92500" lnSpcReduction="10000"/>
          </a:bodyPr>
          <a:lstStyle/>
          <a:p>
            <a:pPr marL="0" indent="0">
              <a:buNone/>
            </a:pPr>
            <a:r>
              <a:rPr lang="en-US" dirty="0" smtClean="0"/>
              <a:t>	Lore* had it that 80% of Hong Kong’s </a:t>
            </a:r>
            <a:r>
              <a:rPr lang="en-US" dirty="0" err="1" smtClean="0"/>
              <a:t>fishballs</a:t>
            </a:r>
            <a:r>
              <a:rPr lang="en-US" dirty="0" smtClean="0"/>
              <a:t> </a:t>
            </a:r>
            <a:r>
              <a:rPr lang="en-US" dirty="0" smtClean="0"/>
              <a:t>— </a:t>
            </a:r>
            <a:r>
              <a:rPr lang="en-US" dirty="0" smtClean="0"/>
              <a:t>the territory’s ultimate </a:t>
            </a:r>
            <a:r>
              <a:rPr lang="en-US" dirty="0" smtClean="0"/>
              <a:t>gourmet </a:t>
            </a:r>
            <a:r>
              <a:rPr lang="en-US" dirty="0" smtClean="0"/>
              <a:t>delicacy </a:t>
            </a:r>
            <a:r>
              <a:rPr lang="en-US" dirty="0" smtClean="0"/>
              <a:t>— </a:t>
            </a:r>
            <a:r>
              <a:rPr lang="en-US" dirty="0" smtClean="0"/>
              <a:t>were </a:t>
            </a:r>
            <a:r>
              <a:rPr lang="en-US" dirty="0" smtClean="0"/>
              <a:t>produced inside the Walled City. Wong Yum</a:t>
            </a:r>
            <a:r>
              <a:rPr lang="en-US" dirty="0" smtClean="0"/>
              <a:t>-</a:t>
            </a:r>
            <a:r>
              <a:rPr lang="en-US" dirty="0" err="1" smtClean="0"/>
              <a:t>f</a:t>
            </a:r>
            <a:r>
              <a:rPr lang="en-US" dirty="0" err="1" smtClean="0"/>
              <a:t>ai</a:t>
            </a:r>
            <a:r>
              <a:rPr lang="en-US" dirty="0" smtClean="0"/>
              <a:t> </a:t>
            </a:r>
            <a:r>
              <a:rPr lang="en-US" dirty="0" smtClean="0"/>
              <a:t>supplied </a:t>
            </a:r>
            <a:r>
              <a:rPr lang="en-US" dirty="0" err="1" smtClean="0"/>
              <a:t>fishballs</a:t>
            </a:r>
            <a:r>
              <a:rPr lang="en-US" dirty="0" smtClean="0"/>
              <a:t> and fishcakes to wholesale markets. He was eventually able to open a noodle show below his apartment unit. When his children were old enough, they helped out with the family business.</a:t>
            </a:r>
            <a:endParaRPr lang="en-US" dirty="0"/>
          </a:p>
        </p:txBody>
      </p:sp>
      <p:sp>
        <p:nvSpPr>
          <p:cNvPr id="6" name="TextBox 5"/>
          <p:cNvSpPr txBox="1"/>
          <p:nvPr/>
        </p:nvSpPr>
        <p:spPr>
          <a:xfrm>
            <a:off x="1862667" y="3015176"/>
            <a:ext cx="4775200" cy="646331"/>
          </a:xfrm>
          <a:prstGeom prst="rect">
            <a:avLst/>
          </a:prstGeom>
          <a:noFill/>
        </p:spPr>
        <p:txBody>
          <a:bodyPr wrap="square" rtlCol="0">
            <a:spAutoFit/>
          </a:bodyPr>
          <a:lstStyle/>
          <a:p>
            <a:pPr algn="ctr"/>
            <a:r>
              <a:rPr lang="en-US" i="1" dirty="0"/>
              <a:t>Lived inside 1972-1983</a:t>
            </a:r>
          </a:p>
          <a:p>
            <a:pPr algn="ctr"/>
            <a:endParaRPr lang="en-US" dirty="0"/>
          </a:p>
        </p:txBody>
      </p:sp>
      <p:sp>
        <p:nvSpPr>
          <p:cNvPr id="8" name="TextBox 7"/>
          <p:cNvSpPr txBox="1"/>
          <p:nvPr/>
        </p:nvSpPr>
        <p:spPr>
          <a:xfrm>
            <a:off x="1422400" y="6137803"/>
            <a:ext cx="6604000" cy="646331"/>
          </a:xfrm>
          <a:prstGeom prst="rect">
            <a:avLst/>
          </a:prstGeom>
          <a:noFill/>
        </p:spPr>
        <p:txBody>
          <a:bodyPr wrap="square" rtlCol="0">
            <a:spAutoFit/>
          </a:bodyPr>
          <a:lstStyle/>
          <a:p>
            <a:r>
              <a:rPr lang="en-US" dirty="0" smtClean="0"/>
              <a:t>*Lore: knowledge on a subject typically passed from person to person by word of mouth.</a:t>
            </a:r>
            <a:endParaRPr lang="en-US" dirty="0"/>
          </a:p>
        </p:txBody>
      </p:sp>
      <p:pic>
        <p:nvPicPr>
          <p:cNvPr id="9" name="Picture 8"/>
          <p:cNvPicPr>
            <a:picLocks noChangeAspect="1"/>
          </p:cNvPicPr>
          <p:nvPr/>
        </p:nvPicPr>
        <p:blipFill>
          <a:blip r:embed="rId2"/>
          <a:stretch>
            <a:fillRect/>
          </a:stretch>
        </p:blipFill>
        <p:spPr>
          <a:xfrm>
            <a:off x="3463859" y="606652"/>
            <a:ext cx="2092187" cy="2144879"/>
          </a:xfrm>
          <a:prstGeom prst="rect">
            <a:avLst/>
          </a:prstGeom>
        </p:spPr>
      </p:pic>
    </p:spTree>
    <p:extLst>
      <p:ext uri="{BB962C8B-B14F-4D97-AF65-F5344CB8AC3E}">
        <p14:creationId xmlns:p14="http://schemas.microsoft.com/office/powerpoint/2010/main" val="18938864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3499923"/>
            <a:ext cx="8229600" cy="2626240"/>
          </a:xfrm>
        </p:spPr>
        <p:txBody>
          <a:bodyPr>
            <a:normAutofit lnSpcReduction="10000"/>
          </a:bodyPr>
          <a:lstStyle/>
          <a:p>
            <a:pPr marL="0" indent="0">
              <a:buNone/>
            </a:pPr>
            <a:r>
              <a:rPr lang="en-US" dirty="0" smtClean="0"/>
              <a:t>	Lam Po-</a:t>
            </a:r>
            <a:r>
              <a:rPr lang="en-US" dirty="0" err="1" smtClean="0"/>
              <a:t>chun</a:t>
            </a:r>
            <a:r>
              <a:rPr lang="en-US" dirty="0" smtClean="0"/>
              <a:t> was 18 when he began delivering mail inside the Walled City.  The </a:t>
            </a:r>
            <a:r>
              <a:rPr lang="en-US" dirty="0" smtClean="0"/>
              <a:t>area’s </a:t>
            </a:r>
            <a:r>
              <a:rPr lang="en-US" dirty="0" smtClean="0"/>
              <a:t>only other postman, Mr. Lam’s mentor, recruited him for his “bad boy” personality, which allowed him to think flexibly – essential for mastering the chaotic numbering system.</a:t>
            </a:r>
          </a:p>
          <a:p>
            <a:endParaRPr lang="en-US" dirty="0"/>
          </a:p>
        </p:txBody>
      </p:sp>
      <p:sp>
        <p:nvSpPr>
          <p:cNvPr id="5" name="TextBox 4"/>
          <p:cNvSpPr txBox="1"/>
          <p:nvPr/>
        </p:nvSpPr>
        <p:spPr>
          <a:xfrm>
            <a:off x="1862667" y="3015176"/>
            <a:ext cx="4775200" cy="646331"/>
          </a:xfrm>
          <a:prstGeom prst="rect">
            <a:avLst/>
          </a:prstGeom>
          <a:noFill/>
        </p:spPr>
        <p:txBody>
          <a:bodyPr wrap="square" rtlCol="0">
            <a:spAutoFit/>
          </a:bodyPr>
          <a:lstStyle/>
          <a:p>
            <a:pPr algn="ctr"/>
            <a:r>
              <a:rPr lang="en-US" i="1" dirty="0" smtClean="0"/>
              <a:t>Worked inside 1979 - 1991</a:t>
            </a:r>
            <a:endParaRPr lang="en-US" i="1" dirty="0"/>
          </a:p>
          <a:p>
            <a:pPr algn="ctr"/>
            <a:endParaRPr lang="en-US" dirty="0"/>
          </a:p>
        </p:txBody>
      </p:sp>
      <p:pic>
        <p:nvPicPr>
          <p:cNvPr id="7" name="Picture 6"/>
          <p:cNvPicPr>
            <a:picLocks noChangeAspect="1"/>
          </p:cNvPicPr>
          <p:nvPr/>
        </p:nvPicPr>
        <p:blipFill>
          <a:blip r:embed="rId2"/>
          <a:stretch>
            <a:fillRect/>
          </a:stretch>
        </p:blipFill>
        <p:spPr>
          <a:xfrm>
            <a:off x="3173424" y="373576"/>
            <a:ext cx="2183531" cy="2641600"/>
          </a:xfrm>
          <a:prstGeom prst="rect">
            <a:avLst/>
          </a:prstGeom>
        </p:spPr>
      </p:pic>
    </p:spTree>
    <p:extLst>
      <p:ext uri="{BB962C8B-B14F-4D97-AF65-F5344CB8AC3E}">
        <p14:creationId xmlns:p14="http://schemas.microsoft.com/office/powerpoint/2010/main" val="2081356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514" y="1360492"/>
            <a:ext cx="4200560" cy="2352313"/>
          </a:xfrm>
          <a:prstGeom prst="rect">
            <a:avLst/>
          </a:prstGeom>
        </p:spPr>
      </p:pic>
      <p:pic>
        <p:nvPicPr>
          <p:cNvPr id="3" name="Picture 2" descr="http://www.artnet.com/WebServices/images/ll928550llg8aUCfDrCWvaHBOAD/david-claerbout-radio-piece-(hong-ko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3905" y="1360492"/>
            <a:ext cx="4243353" cy="238688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457200" y="217492"/>
            <a:ext cx="8229600" cy="1143000"/>
          </a:xfrm>
        </p:spPr>
        <p:txBody>
          <a:bodyPr/>
          <a:lstStyle/>
          <a:p>
            <a:r>
              <a:rPr lang="en-US" dirty="0" smtClean="0"/>
              <a:t>Final Thoughts</a:t>
            </a:r>
            <a:endParaRPr lang="en-US" dirty="0"/>
          </a:p>
        </p:txBody>
      </p:sp>
      <p:sp>
        <p:nvSpPr>
          <p:cNvPr id="5" name="Content Placeholder 4"/>
          <p:cNvSpPr>
            <a:spLocks noGrp="1"/>
          </p:cNvSpPr>
          <p:nvPr>
            <p:ph idx="1"/>
          </p:nvPr>
        </p:nvSpPr>
        <p:spPr>
          <a:xfrm>
            <a:off x="457200" y="3945355"/>
            <a:ext cx="8229600" cy="2566055"/>
          </a:xfrm>
        </p:spPr>
        <p:txBody>
          <a:bodyPr>
            <a:normAutofit fontScale="70000" lnSpcReduction="20000"/>
          </a:bodyPr>
          <a:lstStyle/>
          <a:p>
            <a:pPr marL="0" indent="0">
              <a:buNone/>
            </a:pPr>
            <a:r>
              <a:rPr lang="en-US" dirty="0" smtClean="0"/>
              <a:t>While the Kowloon Walled City (demolished in 1994) lacked room to the point of being inhumane, many residents did not want to leave their homes.</a:t>
            </a:r>
          </a:p>
          <a:p>
            <a:pPr marL="0" indent="0">
              <a:buNone/>
            </a:pPr>
            <a:endParaRPr lang="en-US" dirty="0" smtClean="0"/>
          </a:p>
          <a:p>
            <a:r>
              <a:rPr lang="en-US" dirty="0" smtClean="0"/>
              <a:t>Is it possible to have a similar quality of life in such different physical spaces?</a:t>
            </a:r>
          </a:p>
          <a:p>
            <a:r>
              <a:rPr lang="en-US" dirty="0" smtClean="0"/>
              <a:t>What role did physical space play as a push/pull factor for residents in Kowloon?</a:t>
            </a:r>
          </a:p>
          <a:p>
            <a:endParaRPr lang="en-US" dirty="0"/>
          </a:p>
        </p:txBody>
      </p:sp>
    </p:spTree>
    <p:extLst>
      <p:ext uri="{BB962C8B-B14F-4D97-AF65-F5344CB8AC3E}">
        <p14:creationId xmlns:p14="http://schemas.microsoft.com/office/powerpoint/2010/main" val="131915281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artnet.com/WebServices/images/ll928550llg8aUCfDrCWvaHBOAD/david-claerbout-radio-piece-(hong-ko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2312"/>
            <a:ext cx="9144000" cy="5143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25359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514" y="1841003"/>
            <a:ext cx="4200560" cy="2352313"/>
          </a:xfrm>
          <a:prstGeom prst="rect">
            <a:avLst/>
          </a:prstGeom>
        </p:spPr>
      </p:pic>
      <p:pic>
        <p:nvPicPr>
          <p:cNvPr id="3" name="Picture 2" descr="http://www.artnet.com/WebServices/images/ll928550llg8aUCfDrCWvaHBOAD/david-claerbout-radio-piece-(hong-ko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3905" y="1806429"/>
            <a:ext cx="4243353" cy="238688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457200" y="217492"/>
            <a:ext cx="8229600" cy="1143000"/>
          </a:xfrm>
        </p:spPr>
        <p:txBody>
          <a:bodyPr/>
          <a:lstStyle/>
          <a:p>
            <a:r>
              <a:rPr lang="en-US" dirty="0" smtClean="0"/>
              <a:t>Compare and Contrast</a:t>
            </a:r>
            <a:endParaRPr lang="en-US" dirty="0"/>
          </a:p>
        </p:txBody>
      </p:sp>
      <p:sp>
        <p:nvSpPr>
          <p:cNvPr id="5" name="Content Placeholder 4"/>
          <p:cNvSpPr>
            <a:spLocks noGrp="1"/>
          </p:cNvSpPr>
          <p:nvPr>
            <p:ph idx="1"/>
          </p:nvPr>
        </p:nvSpPr>
        <p:spPr>
          <a:xfrm>
            <a:off x="457200" y="4559708"/>
            <a:ext cx="8229600" cy="1463834"/>
          </a:xfrm>
        </p:spPr>
        <p:txBody>
          <a:bodyPr/>
          <a:lstStyle/>
          <a:p>
            <a:r>
              <a:rPr lang="en-US" dirty="0" smtClean="0"/>
              <a:t>What similarities and differences do you notice between the two physical spaces?</a:t>
            </a:r>
          </a:p>
          <a:p>
            <a:endParaRPr lang="en-US" dirty="0"/>
          </a:p>
        </p:txBody>
      </p:sp>
    </p:spTree>
    <p:extLst>
      <p:ext uri="{BB962C8B-B14F-4D97-AF65-F5344CB8AC3E}">
        <p14:creationId xmlns:p14="http://schemas.microsoft.com/office/powerpoint/2010/main" val="256260073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David </a:t>
            </a:r>
            <a:r>
              <a:rPr lang="en-US" dirty="0" err="1" smtClean="0"/>
              <a:t>Claerbout</a:t>
            </a:r>
            <a:endParaRPr lang="en-US" dirty="0"/>
          </a:p>
        </p:txBody>
      </p:sp>
      <p:sp>
        <p:nvSpPr>
          <p:cNvPr id="5" name="Content Placeholder 4"/>
          <p:cNvSpPr>
            <a:spLocks noGrp="1"/>
          </p:cNvSpPr>
          <p:nvPr>
            <p:ph sz="half" idx="1"/>
          </p:nvPr>
        </p:nvSpPr>
        <p:spPr/>
        <p:txBody>
          <a:bodyPr>
            <a:normAutofit lnSpcReduction="10000"/>
          </a:bodyPr>
          <a:lstStyle/>
          <a:p>
            <a:r>
              <a:rPr lang="en-US" dirty="0" smtClean="0"/>
              <a:t>Works</a:t>
            </a:r>
            <a:r>
              <a:rPr lang="en-US" b="1" dirty="0" smtClean="0"/>
              <a:t> </a:t>
            </a:r>
            <a:r>
              <a:rPr lang="en-US" dirty="0"/>
              <a:t>in photography, video, sound, drawing and digital arts</a:t>
            </a:r>
          </a:p>
          <a:p>
            <a:r>
              <a:rPr lang="en-US" dirty="0"/>
              <a:t>Best known for large-scale video installations</a:t>
            </a:r>
          </a:p>
          <a:p>
            <a:r>
              <a:rPr lang="en-US" dirty="0"/>
              <a:t>Much of his work blends and overlaps with photography and film</a:t>
            </a:r>
          </a:p>
          <a:p>
            <a:endParaRPr lang="en-US" dirty="0"/>
          </a:p>
        </p:txBody>
      </p:sp>
      <p:pic>
        <p:nvPicPr>
          <p:cNvPr id="7" name="Picture 2" descr="david claerbout"/>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27692" r="27692"/>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61187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7638"/>
            <a:ext cx="9144000" cy="5120640"/>
          </a:xfrm>
          <a:prstGeom prst="rect">
            <a:avLst/>
          </a:prstGeom>
        </p:spPr>
      </p:pic>
      <p:sp>
        <p:nvSpPr>
          <p:cNvPr id="3" name="Title 2"/>
          <p:cNvSpPr>
            <a:spLocks noGrp="1"/>
          </p:cNvSpPr>
          <p:nvPr>
            <p:ph type="title"/>
          </p:nvPr>
        </p:nvSpPr>
        <p:spPr/>
        <p:txBody>
          <a:bodyPr/>
          <a:lstStyle/>
          <a:p>
            <a:r>
              <a:rPr lang="en-US" i="1" dirty="0"/>
              <a:t>Radio Piece (Hong Kong)</a:t>
            </a:r>
            <a:r>
              <a:rPr lang="en-US" dirty="0"/>
              <a:t>, 2015</a:t>
            </a:r>
          </a:p>
        </p:txBody>
      </p:sp>
    </p:spTree>
    <p:extLst>
      <p:ext uri="{BB962C8B-B14F-4D97-AF65-F5344CB8AC3E}">
        <p14:creationId xmlns:p14="http://schemas.microsoft.com/office/powerpoint/2010/main" val="1260160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36032"/>
            <a:ext cx="9144000" cy="5120640"/>
          </a:xfrm>
          <a:prstGeom prst="rect">
            <a:avLst/>
          </a:prstGeom>
        </p:spPr>
      </p:pic>
      <p:sp>
        <p:nvSpPr>
          <p:cNvPr id="3" name="Title 2"/>
          <p:cNvSpPr>
            <a:spLocks noGrp="1"/>
          </p:cNvSpPr>
          <p:nvPr>
            <p:ph type="title"/>
          </p:nvPr>
        </p:nvSpPr>
        <p:spPr/>
        <p:txBody>
          <a:bodyPr/>
          <a:lstStyle/>
          <a:p>
            <a:r>
              <a:rPr lang="en-US" i="1" dirty="0"/>
              <a:t>Radio Piece (Hong Kong)</a:t>
            </a:r>
            <a:r>
              <a:rPr lang="en-US" dirty="0"/>
              <a:t>, 2015</a:t>
            </a:r>
          </a:p>
        </p:txBody>
      </p:sp>
    </p:spTree>
    <p:extLst>
      <p:ext uri="{BB962C8B-B14F-4D97-AF65-F5344CB8AC3E}">
        <p14:creationId xmlns:p14="http://schemas.microsoft.com/office/powerpoint/2010/main" val="3542694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17638"/>
            <a:ext cx="9144000" cy="5120640"/>
          </a:xfrm>
          <a:prstGeom prst="rect">
            <a:avLst/>
          </a:prstGeom>
        </p:spPr>
      </p:pic>
      <p:sp>
        <p:nvSpPr>
          <p:cNvPr id="3" name="Title 2"/>
          <p:cNvSpPr>
            <a:spLocks noGrp="1"/>
          </p:cNvSpPr>
          <p:nvPr>
            <p:ph type="title"/>
          </p:nvPr>
        </p:nvSpPr>
        <p:spPr/>
        <p:txBody>
          <a:bodyPr/>
          <a:lstStyle/>
          <a:p>
            <a:r>
              <a:rPr lang="en-US" i="1" dirty="0"/>
              <a:t>Radio Piece (Hong Kong)</a:t>
            </a:r>
            <a:r>
              <a:rPr lang="en-US" dirty="0"/>
              <a:t>, 2015</a:t>
            </a:r>
          </a:p>
        </p:txBody>
      </p:sp>
    </p:spTree>
    <p:extLst>
      <p:ext uri="{BB962C8B-B14F-4D97-AF65-F5344CB8AC3E}">
        <p14:creationId xmlns:p14="http://schemas.microsoft.com/office/powerpoint/2010/main" val="3723919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36032"/>
            <a:ext cx="9144000" cy="5120640"/>
          </a:xfrm>
          <a:prstGeom prst="rect">
            <a:avLst/>
          </a:prstGeom>
        </p:spPr>
      </p:pic>
      <p:sp>
        <p:nvSpPr>
          <p:cNvPr id="3" name="Title 2"/>
          <p:cNvSpPr>
            <a:spLocks noGrp="1"/>
          </p:cNvSpPr>
          <p:nvPr>
            <p:ph type="title"/>
          </p:nvPr>
        </p:nvSpPr>
        <p:spPr/>
        <p:txBody>
          <a:bodyPr/>
          <a:lstStyle/>
          <a:p>
            <a:r>
              <a:rPr lang="en-US" i="1" dirty="0"/>
              <a:t>Radio Piece (Hong Kong)</a:t>
            </a:r>
            <a:r>
              <a:rPr lang="en-US" dirty="0"/>
              <a:t>, 2015</a:t>
            </a:r>
          </a:p>
        </p:txBody>
      </p:sp>
    </p:spTree>
    <p:extLst>
      <p:ext uri="{BB962C8B-B14F-4D97-AF65-F5344CB8AC3E}">
        <p14:creationId xmlns:p14="http://schemas.microsoft.com/office/powerpoint/2010/main" val="3227792134"/>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589</TotalTime>
  <Words>1064</Words>
  <Application>Microsoft Macintosh PowerPoint</Application>
  <PresentationFormat>On-screen Show (4:3)</PresentationFormat>
  <Paragraphs>92</Paragraphs>
  <Slides>23</Slides>
  <Notes>11</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Default Theme</vt:lpstr>
      <vt:lpstr>Life in the City of Darkness</vt:lpstr>
      <vt:lpstr>PowerPoint Presentation</vt:lpstr>
      <vt:lpstr>PowerPoint Presentation</vt:lpstr>
      <vt:lpstr>Compare and Contrast</vt:lpstr>
      <vt:lpstr>David Claerbout</vt:lpstr>
      <vt:lpstr>Radio Piece (Hong Kong), 2015</vt:lpstr>
      <vt:lpstr>Radio Piece (Hong Kong), 2015</vt:lpstr>
      <vt:lpstr>Radio Piece (Hong Kong), 2015</vt:lpstr>
      <vt:lpstr>Radio Piece (Hong Kong), 2015</vt:lpstr>
      <vt:lpstr>Radio Piece (Hong Kong), 2015</vt:lpstr>
      <vt:lpstr>Radio Piece (Hong Kong), 2015</vt:lpstr>
      <vt:lpstr>Kowloon Walled City</vt:lpstr>
      <vt:lpstr>Kowloon Walled City</vt:lpstr>
      <vt:lpstr>Kowloon Walled City</vt:lpstr>
      <vt:lpstr>Would you move here?</vt:lpstr>
      <vt:lpstr>Why do people migrate?</vt:lpstr>
      <vt:lpstr>People of Kowloon  Gallery Walk</vt:lpstr>
      <vt:lpstr>PowerPoint Presentation</vt:lpstr>
      <vt:lpstr>PowerPoint Presentation</vt:lpstr>
      <vt:lpstr>PowerPoint Presentation</vt:lpstr>
      <vt:lpstr>PowerPoint Presentation</vt:lpstr>
      <vt:lpstr>PowerPoint Presentation</vt:lpstr>
      <vt:lpstr>Final Thoughts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Finding Light in the City of Darkness</dc:title>
  <dc:creator>Sarah Mead</dc:creator>
  <cp:lastModifiedBy>Sarah Mead</cp:lastModifiedBy>
  <cp:revision>22</cp:revision>
  <dcterms:created xsi:type="dcterms:W3CDTF">2017-07-24T14:22:22Z</dcterms:created>
  <dcterms:modified xsi:type="dcterms:W3CDTF">2017-08-20T00:34:51Z</dcterms:modified>
</cp:coreProperties>
</file>